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74" r:id="rId3"/>
  </p:sldMasterIdLst>
  <p:notesMasterIdLst>
    <p:notesMasterId r:id="rId37"/>
  </p:notesMasterIdLst>
  <p:sldIdLst>
    <p:sldId id="351" r:id="rId4"/>
    <p:sldId id="436" r:id="rId5"/>
    <p:sldId id="437" r:id="rId6"/>
    <p:sldId id="438" r:id="rId7"/>
    <p:sldId id="439" r:id="rId8"/>
    <p:sldId id="440" r:id="rId9"/>
    <p:sldId id="348" r:id="rId10"/>
    <p:sldId id="347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19" r:id="rId21"/>
    <p:sldId id="450" r:id="rId22"/>
    <p:sldId id="451" r:id="rId23"/>
    <p:sldId id="453" r:id="rId24"/>
    <p:sldId id="454" r:id="rId25"/>
    <p:sldId id="402" r:id="rId26"/>
    <p:sldId id="452" r:id="rId27"/>
    <p:sldId id="455" r:id="rId28"/>
    <p:sldId id="456" r:id="rId29"/>
    <p:sldId id="457" r:id="rId30"/>
    <p:sldId id="458" r:id="rId31"/>
    <p:sldId id="459" r:id="rId32"/>
    <p:sldId id="403" r:id="rId33"/>
    <p:sldId id="259" r:id="rId34"/>
    <p:sldId id="415" r:id="rId35"/>
    <p:sldId id="34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>
          <p15:clr>
            <a:srgbClr val="A4A3A4"/>
          </p15:clr>
        </p15:guide>
        <p15:guide id="2" pos="389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da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BC5"/>
    <a:srgbClr val="FF6600"/>
    <a:srgbClr val="F854C9"/>
    <a:srgbClr val="FF66CC"/>
    <a:srgbClr val="FF00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6" y="78"/>
      </p:cViewPr>
      <p:guideLst>
        <p:guide orient="horz" pos="2276"/>
        <p:guide pos="38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7814194" y="1860209"/>
            <a:ext cx="5039313" cy="4417981"/>
            <a:chOff x="7814194" y="1860209"/>
            <a:chExt cx="5039313" cy="4417981"/>
          </a:xfrm>
        </p:grpSpPr>
        <p:sp>
          <p:nvSpPr>
            <p:cNvPr id="9" name="Oval 21"/>
            <p:cNvSpPr/>
            <p:nvPr userDrawn="1"/>
          </p:nvSpPr>
          <p:spPr>
            <a:xfrm>
              <a:off x="7814194" y="5831668"/>
              <a:ext cx="5039313" cy="44652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" name="Group 20"/>
            <p:cNvGrpSpPr/>
            <p:nvPr userDrawn="1"/>
          </p:nvGrpSpPr>
          <p:grpSpPr>
            <a:xfrm>
              <a:off x="9127830" y="1860209"/>
              <a:ext cx="2386146" cy="4194720"/>
              <a:chOff x="445712" y="1449040"/>
              <a:chExt cx="2113018" cy="3924176"/>
            </a:xfrm>
          </p:grpSpPr>
          <p:sp>
            <p:nvSpPr>
              <p:cNvPr id="3" name="Rounded Rectangle 21"/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4" name="Rectangle 22"/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5" name="Group 23"/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6" name="Oval 24"/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7" name="Rounded Rectangle 25"/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</p:grp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9245573" y="2187162"/>
            <a:ext cx="2149921" cy="33944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/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21"/>
          <p:cNvSpPr/>
          <p:nvPr userDrawn="1"/>
        </p:nvSpPr>
        <p:spPr>
          <a:xfrm>
            <a:off x="189531" y="5988784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826539" y="3545781"/>
            <a:ext cx="4890622" cy="2687065"/>
            <a:chOff x="-548507" y="477868"/>
            <a:chExt cx="11570449" cy="6357177"/>
          </a:xfrm>
        </p:grpSpPr>
        <p:sp>
          <p:nvSpPr>
            <p:cNvPr id="8" name="Freeform: Shape 7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8" name="Rectangle: Rounded Corners 17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6" name="Rectangle: Rounded Corners 15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Freeform: Shape 14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-1" fmla="*/ 2536444 w 3976489"/>
                <a:gd name="connsiteY0-2" fmla="*/ 0 h 4238316"/>
                <a:gd name="connsiteX1-3" fmla="*/ 3976489 w 3976489"/>
                <a:gd name="connsiteY1-4" fmla="*/ 241371 h 4238316"/>
                <a:gd name="connsiteX2-5" fmla="*/ 3968307 w 3976489"/>
                <a:gd name="connsiteY2-6" fmla="*/ 4238316 h 4238316"/>
                <a:gd name="connsiteX3-7" fmla="*/ 0 w 3976489"/>
                <a:gd name="connsiteY3-8" fmla="*/ 4238316 h 4238316"/>
                <a:gd name="connsiteX0-9" fmla="*/ 2536444 w 3976489"/>
                <a:gd name="connsiteY0-10" fmla="*/ 0 h 4238316"/>
                <a:gd name="connsiteX1-11" fmla="*/ 3976489 w 3976489"/>
                <a:gd name="connsiteY1-12" fmla="*/ 213683 h 4238316"/>
                <a:gd name="connsiteX2-13" fmla="*/ 3968307 w 3976489"/>
                <a:gd name="connsiteY2-14" fmla="*/ 4238316 h 4238316"/>
                <a:gd name="connsiteX3-15" fmla="*/ 0 w 3976489"/>
                <a:gd name="connsiteY3-16" fmla="*/ 4238316 h 4238316"/>
                <a:gd name="connsiteX0-17" fmla="*/ 2473335 w 3976489"/>
                <a:gd name="connsiteY0-18" fmla="*/ 0 h 4035268"/>
                <a:gd name="connsiteX1-19" fmla="*/ 3976489 w 3976489"/>
                <a:gd name="connsiteY1-20" fmla="*/ 10635 h 4035268"/>
                <a:gd name="connsiteX2-21" fmla="*/ 3968307 w 3976489"/>
                <a:gd name="connsiteY2-22" fmla="*/ 4035268 h 4035268"/>
                <a:gd name="connsiteX3-23" fmla="*/ 0 w 3976489"/>
                <a:gd name="connsiteY3-24" fmla="*/ 4035268 h 40352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476563" y="3682168"/>
            <a:ext cx="3595770" cy="2191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649480" y="1157591"/>
            <a:ext cx="10893040" cy="454281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0" y="161317"/>
            <a:ext cx="11191164" cy="1026038"/>
          </a:xfrm>
          <a:custGeom>
            <a:avLst/>
            <a:gdLst>
              <a:gd name="connsiteX0" fmla="*/ 0 w 11191164"/>
              <a:gd name="connsiteY0" fmla="*/ 0 h 1026038"/>
              <a:gd name="connsiteX1" fmla="*/ 10678145 w 11191164"/>
              <a:gd name="connsiteY1" fmla="*/ 0 h 1026038"/>
              <a:gd name="connsiteX2" fmla="*/ 11191164 w 11191164"/>
              <a:gd name="connsiteY2" fmla="*/ 513019 h 1026038"/>
              <a:gd name="connsiteX3" fmla="*/ 10678145 w 11191164"/>
              <a:gd name="connsiteY3" fmla="*/ 1026038 h 1026038"/>
              <a:gd name="connsiteX4" fmla="*/ 0 w 11191164"/>
              <a:gd name="connsiteY4" fmla="*/ 1026038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1164" h="1026038">
                <a:moveTo>
                  <a:pt x="0" y="0"/>
                </a:moveTo>
                <a:lnTo>
                  <a:pt x="10678145" y="0"/>
                </a:lnTo>
                <a:cubicBezTo>
                  <a:pt x="10961478" y="0"/>
                  <a:pt x="11191164" y="229686"/>
                  <a:pt x="11191164" y="513019"/>
                </a:cubicBezTo>
                <a:cubicBezTo>
                  <a:pt x="11191164" y="796352"/>
                  <a:pt x="10961478" y="1026038"/>
                  <a:pt x="10678145" y="1026038"/>
                </a:cubicBezTo>
                <a:lnTo>
                  <a:pt x="0" y="1026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0734" y="339509"/>
            <a:ext cx="97759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: Shape 3"/>
          <p:cNvSpPr/>
          <p:nvPr userDrawn="1"/>
        </p:nvSpPr>
        <p:spPr>
          <a:xfrm>
            <a:off x="0" y="161317"/>
            <a:ext cx="1668083" cy="1026038"/>
          </a:xfrm>
          <a:custGeom>
            <a:avLst/>
            <a:gdLst>
              <a:gd name="connsiteX0" fmla="*/ 5086770 w 5086770"/>
              <a:gd name="connsiteY0" fmla="*/ 1174706 h 3128874"/>
              <a:gd name="connsiteX1" fmla="*/ 5086770 w 5086770"/>
              <a:gd name="connsiteY1" fmla="*/ 1184663 h 3128874"/>
              <a:gd name="connsiteX2" fmla="*/ 5079830 w 5086770"/>
              <a:gd name="connsiteY2" fmla="*/ 1185820 h 3128874"/>
              <a:gd name="connsiteX3" fmla="*/ 5078289 w 5086770"/>
              <a:gd name="connsiteY3" fmla="*/ 1182737 h 3128874"/>
              <a:gd name="connsiteX4" fmla="*/ 5078289 w 5086770"/>
              <a:gd name="connsiteY4" fmla="*/ 1179654 h 3128874"/>
              <a:gd name="connsiteX5" fmla="*/ 1690658 w 5086770"/>
              <a:gd name="connsiteY5" fmla="*/ 810655 h 3128874"/>
              <a:gd name="connsiteX6" fmla="*/ 1349061 w 5086770"/>
              <a:gd name="connsiteY6" fmla="*/ 1934928 h 3128874"/>
              <a:gd name="connsiteX7" fmla="*/ 2035854 w 5086770"/>
              <a:gd name="connsiteY7" fmla="*/ 1934928 h 3128874"/>
              <a:gd name="connsiteX8" fmla="*/ 3765314 w 5086770"/>
              <a:gd name="connsiteY8" fmla="*/ 0 h 3128874"/>
              <a:gd name="connsiteX9" fmla="*/ 4465138 w 5086770"/>
              <a:gd name="connsiteY9" fmla="*/ 0 h 3128874"/>
              <a:gd name="connsiteX10" fmla="*/ 4675955 w 5086770"/>
              <a:gd name="connsiteY10" fmla="*/ 0 h 3128874"/>
              <a:gd name="connsiteX11" fmla="*/ 4659036 w 5086770"/>
              <a:gd name="connsiteY11" fmla="*/ 34412 h 3128874"/>
              <a:gd name="connsiteX12" fmla="*/ 4651327 w 5086770"/>
              <a:gd name="connsiteY12" fmla="*/ 45203 h 3128874"/>
              <a:gd name="connsiteX13" fmla="*/ 4648245 w 5086770"/>
              <a:gd name="connsiteY13" fmla="*/ 51368 h 3128874"/>
              <a:gd name="connsiteX14" fmla="*/ 4483319 w 5086770"/>
              <a:gd name="connsiteY14" fmla="*/ 361184 h 3128874"/>
              <a:gd name="connsiteX15" fmla="*/ 4480236 w 5086770"/>
              <a:gd name="connsiteY15" fmla="*/ 373515 h 3128874"/>
              <a:gd name="connsiteX16" fmla="*/ 4474071 w 5086770"/>
              <a:gd name="connsiteY16" fmla="*/ 398176 h 3128874"/>
              <a:gd name="connsiteX17" fmla="*/ 4450950 w 5086770"/>
              <a:gd name="connsiteY17" fmla="*/ 498367 h 3128874"/>
              <a:gd name="connsiteX18" fmla="*/ 4440161 w 5086770"/>
              <a:gd name="connsiteY18" fmla="*/ 527652 h 3128874"/>
              <a:gd name="connsiteX19" fmla="*/ 4441700 w 5086770"/>
              <a:gd name="connsiteY19" fmla="*/ 539983 h 3128874"/>
              <a:gd name="connsiteX20" fmla="*/ 4437078 w 5086770"/>
              <a:gd name="connsiteY20" fmla="*/ 561562 h 3128874"/>
              <a:gd name="connsiteX21" fmla="*/ 4433995 w 5086770"/>
              <a:gd name="connsiteY21" fmla="*/ 576976 h 3128874"/>
              <a:gd name="connsiteX22" fmla="*/ 4433994 w 5086770"/>
              <a:gd name="connsiteY22" fmla="*/ 578519 h 3128874"/>
              <a:gd name="connsiteX23" fmla="*/ 4413956 w 5086770"/>
              <a:gd name="connsiteY23" fmla="*/ 797393 h 3128874"/>
              <a:gd name="connsiteX24" fmla="*/ 4438619 w 5086770"/>
              <a:gd name="connsiteY24" fmla="*/ 996230 h 3128874"/>
              <a:gd name="connsiteX25" fmla="*/ 4433995 w 5086770"/>
              <a:gd name="connsiteY25" fmla="*/ 1016268 h 3128874"/>
              <a:gd name="connsiteX26" fmla="*/ 4435536 w 5086770"/>
              <a:gd name="connsiteY26" fmla="*/ 1025517 h 3128874"/>
              <a:gd name="connsiteX27" fmla="*/ 4437078 w 5086770"/>
              <a:gd name="connsiteY27" fmla="*/ 1027057 h 3128874"/>
              <a:gd name="connsiteX28" fmla="*/ 4432452 w 5086770"/>
              <a:gd name="connsiteY28" fmla="*/ 1048636 h 3128874"/>
              <a:gd name="connsiteX29" fmla="*/ 4413956 w 5086770"/>
              <a:gd name="connsiteY29" fmla="*/ 1085630 h 3128874"/>
              <a:gd name="connsiteX30" fmla="*/ 4196623 w 5086770"/>
              <a:gd name="connsiteY30" fmla="*/ 1389280 h 3128874"/>
              <a:gd name="connsiteX31" fmla="*/ 4085645 w 5086770"/>
              <a:gd name="connsiteY31" fmla="*/ 1597365 h 3128874"/>
              <a:gd name="connsiteX32" fmla="*/ 4216661 w 5086770"/>
              <a:gd name="connsiteY32" fmla="*/ 1697556 h 3128874"/>
              <a:gd name="connsiteX33" fmla="*/ 4250571 w 5086770"/>
              <a:gd name="connsiteY33" fmla="*/ 1811617 h 3128874"/>
              <a:gd name="connsiteX34" fmla="*/ 4173502 w 5086770"/>
              <a:gd name="connsiteY34" fmla="*/ 1888685 h 3128874"/>
              <a:gd name="connsiteX35" fmla="*/ 4213578 w 5086770"/>
              <a:gd name="connsiteY35" fmla="*/ 2022784 h 3128874"/>
              <a:gd name="connsiteX36" fmla="*/ 4347678 w 5086770"/>
              <a:gd name="connsiteY36" fmla="*/ 2090605 h 3128874"/>
              <a:gd name="connsiteX37" fmla="*/ 4233616 w 5086770"/>
              <a:gd name="connsiteY37" fmla="*/ 2138388 h 3128874"/>
              <a:gd name="connsiteX38" fmla="*/ 4227451 w 5086770"/>
              <a:gd name="connsiteY38" fmla="*/ 2258616 h 3128874"/>
              <a:gd name="connsiteX39" fmla="*/ 4350761 w 5086770"/>
              <a:gd name="connsiteY39" fmla="*/ 2320270 h 3128874"/>
              <a:gd name="connsiteX40" fmla="*/ 4333805 w 5086770"/>
              <a:gd name="connsiteY40" fmla="*/ 2462077 h 3128874"/>
              <a:gd name="connsiteX41" fmla="*/ 4467905 w 5086770"/>
              <a:gd name="connsiteY41" fmla="*/ 2719486 h 3128874"/>
              <a:gd name="connsiteX42" fmla="*/ 4800655 w 5086770"/>
              <a:gd name="connsiteY42" fmla="*/ 2748491 h 3128874"/>
              <a:gd name="connsiteX43" fmla="*/ 4838191 w 5086770"/>
              <a:gd name="connsiteY43" fmla="*/ 2744074 h 3128874"/>
              <a:gd name="connsiteX44" fmla="*/ 4863823 w 5086770"/>
              <a:gd name="connsiteY44" fmla="*/ 2765476 h 3128874"/>
              <a:gd name="connsiteX45" fmla="*/ 4934321 w 5086770"/>
              <a:gd name="connsiteY45" fmla="*/ 2911083 h 3128874"/>
              <a:gd name="connsiteX46" fmla="*/ 4964162 w 5086770"/>
              <a:gd name="connsiteY46" fmla="*/ 3074402 h 3128874"/>
              <a:gd name="connsiteX47" fmla="*/ 4967647 w 5086770"/>
              <a:gd name="connsiteY47" fmla="*/ 3128874 h 3128874"/>
              <a:gd name="connsiteX48" fmla="*/ 4465138 w 5086770"/>
              <a:gd name="connsiteY48" fmla="*/ 3128874 h 3128874"/>
              <a:gd name="connsiteX49" fmla="*/ 4465138 w 5086770"/>
              <a:gd name="connsiteY49" fmla="*/ 3127460 h 3128874"/>
              <a:gd name="connsiteX50" fmla="*/ 3765314 w 5086770"/>
              <a:gd name="connsiteY50" fmla="*/ 3127460 h 3128874"/>
              <a:gd name="connsiteX51" fmla="*/ 1175459 w 5086770"/>
              <a:gd name="connsiteY51" fmla="*/ 0 h 3128874"/>
              <a:gd name="connsiteX52" fmla="*/ 2229594 w 5086770"/>
              <a:gd name="connsiteY52" fmla="*/ 0 h 3128874"/>
              <a:gd name="connsiteX53" fmla="*/ 3404781 w 5086770"/>
              <a:gd name="connsiteY53" fmla="*/ 3127460 h 3128874"/>
              <a:gd name="connsiteX54" fmla="*/ 2392789 w 5086770"/>
              <a:gd name="connsiteY54" fmla="*/ 3127460 h 3128874"/>
              <a:gd name="connsiteX55" fmla="*/ 2236317 w 5086770"/>
              <a:gd name="connsiteY55" fmla="*/ 2611186 h 3128874"/>
              <a:gd name="connsiteX56" fmla="*/ 1139165 w 5086770"/>
              <a:gd name="connsiteY56" fmla="*/ 2611186 h 3128874"/>
              <a:gd name="connsiteX57" fmla="*/ 986721 w 5086770"/>
              <a:gd name="connsiteY57" fmla="*/ 3127460 h 3128874"/>
              <a:gd name="connsiteX58" fmla="*/ 0 w 5086770"/>
              <a:gd name="connsiteY58" fmla="*/ 3127460 h 312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6770" h="3128874">
                <a:moveTo>
                  <a:pt x="5086770" y="1174706"/>
                </a:moveTo>
                <a:lnTo>
                  <a:pt x="5086770" y="1184663"/>
                </a:lnTo>
                <a:lnTo>
                  <a:pt x="5079830" y="1185820"/>
                </a:lnTo>
                <a:cubicBezTo>
                  <a:pt x="5079829" y="1184277"/>
                  <a:pt x="5078289" y="1184277"/>
                  <a:pt x="5078289" y="1182737"/>
                </a:cubicBezTo>
                <a:lnTo>
                  <a:pt x="5078289" y="1179654"/>
                </a:lnTo>
                <a:close/>
                <a:moveTo>
                  <a:pt x="1690658" y="810655"/>
                </a:moveTo>
                <a:lnTo>
                  <a:pt x="1349061" y="1934928"/>
                </a:lnTo>
                <a:lnTo>
                  <a:pt x="2035854" y="1934928"/>
                </a:lnTo>
                <a:close/>
                <a:moveTo>
                  <a:pt x="3765314" y="0"/>
                </a:moveTo>
                <a:lnTo>
                  <a:pt x="4465138" y="0"/>
                </a:lnTo>
                <a:lnTo>
                  <a:pt x="4675955" y="0"/>
                </a:lnTo>
                <a:lnTo>
                  <a:pt x="4659036" y="34412"/>
                </a:lnTo>
                <a:cubicBezTo>
                  <a:pt x="4655952" y="37496"/>
                  <a:pt x="4652870" y="40578"/>
                  <a:pt x="4651327" y="45203"/>
                </a:cubicBezTo>
                <a:cubicBezTo>
                  <a:pt x="4649787" y="48285"/>
                  <a:pt x="4649788" y="49827"/>
                  <a:pt x="4648245" y="51368"/>
                </a:cubicBezTo>
                <a:cubicBezTo>
                  <a:pt x="4632831" y="72947"/>
                  <a:pt x="4528018" y="224002"/>
                  <a:pt x="4483319" y="361184"/>
                </a:cubicBezTo>
                <a:cubicBezTo>
                  <a:pt x="4481777" y="365808"/>
                  <a:pt x="4480236" y="368891"/>
                  <a:pt x="4480236" y="373515"/>
                </a:cubicBezTo>
                <a:cubicBezTo>
                  <a:pt x="4478694" y="381223"/>
                  <a:pt x="4475612" y="390471"/>
                  <a:pt x="4474071" y="398176"/>
                </a:cubicBezTo>
                <a:cubicBezTo>
                  <a:pt x="4466362" y="432087"/>
                  <a:pt x="4458657" y="465997"/>
                  <a:pt x="4450950" y="498367"/>
                </a:cubicBezTo>
                <a:cubicBezTo>
                  <a:pt x="4444783" y="506073"/>
                  <a:pt x="4440160" y="516863"/>
                  <a:pt x="4440161" y="527652"/>
                </a:cubicBezTo>
                <a:cubicBezTo>
                  <a:pt x="4440160" y="532277"/>
                  <a:pt x="4440160" y="535360"/>
                  <a:pt x="4441700" y="539983"/>
                </a:cubicBezTo>
                <a:cubicBezTo>
                  <a:pt x="4440161" y="547691"/>
                  <a:pt x="4438618" y="555397"/>
                  <a:pt x="4437078" y="561562"/>
                </a:cubicBezTo>
                <a:cubicBezTo>
                  <a:pt x="4435535" y="566187"/>
                  <a:pt x="4433995" y="570810"/>
                  <a:pt x="4433995" y="576976"/>
                </a:cubicBezTo>
                <a:cubicBezTo>
                  <a:pt x="4433995" y="576976"/>
                  <a:pt x="4433994" y="578519"/>
                  <a:pt x="4433994" y="578519"/>
                </a:cubicBezTo>
                <a:cubicBezTo>
                  <a:pt x="4417039" y="674083"/>
                  <a:pt x="4407790" y="755776"/>
                  <a:pt x="4413956" y="797393"/>
                </a:cubicBezTo>
                <a:cubicBezTo>
                  <a:pt x="4421664" y="846717"/>
                  <a:pt x="4440160" y="929951"/>
                  <a:pt x="4438619" y="996230"/>
                </a:cubicBezTo>
                <a:cubicBezTo>
                  <a:pt x="4435535" y="1002395"/>
                  <a:pt x="4433995" y="1008560"/>
                  <a:pt x="4433995" y="1016268"/>
                </a:cubicBezTo>
                <a:cubicBezTo>
                  <a:pt x="4433995" y="1019351"/>
                  <a:pt x="4435536" y="1022434"/>
                  <a:pt x="4435536" y="1025517"/>
                </a:cubicBezTo>
                <a:cubicBezTo>
                  <a:pt x="4435536" y="1025517"/>
                  <a:pt x="4435535" y="1027057"/>
                  <a:pt x="4437078" y="1027057"/>
                </a:cubicBezTo>
                <a:cubicBezTo>
                  <a:pt x="4435536" y="1034764"/>
                  <a:pt x="4433994" y="1042471"/>
                  <a:pt x="4432452" y="1048636"/>
                </a:cubicBezTo>
                <a:lnTo>
                  <a:pt x="4413956" y="1085630"/>
                </a:lnTo>
                <a:cubicBezTo>
                  <a:pt x="4369257" y="1164240"/>
                  <a:pt x="4258278" y="1339957"/>
                  <a:pt x="4196623" y="1389280"/>
                </a:cubicBezTo>
                <a:cubicBezTo>
                  <a:pt x="4128802" y="1441687"/>
                  <a:pt x="4062523" y="1538793"/>
                  <a:pt x="4085645" y="1597365"/>
                </a:cubicBezTo>
                <a:cubicBezTo>
                  <a:pt x="4119555" y="1660562"/>
                  <a:pt x="4181210" y="1688307"/>
                  <a:pt x="4216661" y="1697556"/>
                </a:cubicBezTo>
                <a:cubicBezTo>
                  <a:pt x="4252112" y="1706804"/>
                  <a:pt x="4275233" y="1779247"/>
                  <a:pt x="4250571" y="1811617"/>
                </a:cubicBezTo>
                <a:cubicBezTo>
                  <a:pt x="4225909" y="1843985"/>
                  <a:pt x="4187375" y="1853233"/>
                  <a:pt x="4173502" y="1888685"/>
                </a:cubicBezTo>
                <a:cubicBezTo>
                  <a:pt x="4159630" y="1924137"/>
                  <a:pt x="4153465" y="1998123"/>
                  <a:pt x="4213578" y="2022784"/>
                </a:cubicBezTo>
                <a:cubicBezTo>
                  <a:pt x="4259818" y="2041281"/>
                  <a:pt x="4349219" y="2081356"/>
                  <a:pt x="4347678" y="2090605"/>
                </a:cubicBezTo>
                <a:cubicBezTo>
                  <a:pt x="4346136" y="2099853"/>
                  <a:pt x="4250570" y="2107561"/>
                  <a:pt x="4233616" y="2138388"/>
                </a:cubicBezTo>
                <a:cubicBezTo>
                  <a:pt x="4216660" y="2169216"/>
                  <a:pt x="4204330" y="2220080"/>
                  <a:pt x="4227451" y="2258616"/>
                </a:cubicBezTo>
                <a:cubicBezTo>
                  <a:pt x="4250571" y="2297149"/>
                  <a:pt x="4332264" y="2292526"/>
                  <a:pt x="4350761" y="2320270"/>
                </a:cubicBezTo>
                <a:cubicBezTo>
                  <a:pt x="4381588" y="2371135"/>
                  <a:pt x="4358466" y="2378843"/>
                  <a:pt x="4333805" y="2462077"/>
                </a:cubicBezTo>
                <a:cubicBezTo>
                  <a:pt x="4306060" y="2551476"/>
                  <a:pt x="4302977" y="2650125"/>
                  <a:pt x="4467905" y="2719486"/>
                </a:cubicBezTo>
                <a:cubicBezTo>
                  <a:pt x="4562314" y="2758983"/>
                  <a:pt x="4694054" y="2758743"/>
                  <a:pt x="4800655" y="2748491"/>
                </a:cubicBezTo>
                <a:lnTo>
                  <a:pt x="4838191" y="2744074"/>
                </a:lnTo>
                <a:lnTo>
                  <a:pt x="4863823" y="2765476"/>
                </a:lnTo>
                <a:cubicBezTo>
                  <a:pt x="4895578" y="2799449"/>
                  <a:pt x="4917344" y="2847230"/>
                  <a:pt x="4934321" y="2911083"/>
                </a:cubicBezTo>
                <a:cubicBezTo>
                  <a:pt x="4945640" y="2953651"/>
                  <a:pt x="4957371" y="3013267"/>
                  <a:pt x="4964162" y="3074402"/>
                </a:cubicBezTo>
                <a:lnTo>
                  <a:pt x="4967647" y="3128874"/>
                </a:lnTo>
                <a:lnTo>
                  <a:pt x="4465138" y="3128874"/>
                </a:lnTo>
                <a:lnTo>
                  <a:pt x="4465138" y="3127460"/>
                </a:lnTo>
                <a:lnTo>
                  <a:pt x="3765314" y="3127460"/>
                </a:lnTo>
                <a:close/>
                <a:moveTo>
                  <a:pt x="1175459" y="0"/>
                </a:moveTo>
                <a:lnTo>
                  <a:pt x="2229594" y="0"/>
                </a:lnTo>
                <a:lnTo>
                  <a:pt x="3404781" y="3127460"/>
                </a:lnTo>
                <a:lnTo>
                  <a:pt x="2392789" y="3127460"/>
                </a:lnTo>
                <a:lnTo>
                  <a:pt x="2236317" y="2611186"/>
                </a:lnTo>
                <a:lnTo>
                  <a:pt x="1139165" y="2611186"/>
                </a:lnTo>
                <a:lnTo>
                  <a:pt x="986721" y="3127460"/>
                </a:lnTo>
                <a:lnTo>
                  <a:pt x="0" y="31274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1288971" y="161317"/>
            <a:ext cx="903029" cy="1026038"/>
          </a:xfrm>
          <a:custGeom>
            <a:avLst/>
            <a:gdLst>
              <a:gd name="connsiteX0" fmla="*/ 513019 w 903029"/>
              <a:gd name="connsiteY0" fmla="*/ 0 h 1026038"/>
              <a:gd name="connsiteX1" fmla="*/ 903029 w 903029"/>
              <a:gd name="connsiteY1" fmla="*/ 0 h 1026038"/>
              <a:gd name="connsiteX2" fmla="*/ 903029 w 903029"/>
              <a:gd name="connsiteY2" fmla="*/ 1026038 h 1026038"/>
              <a:gd name="connsiteX3" fmla="*/ 513019 w 903029"/>
              <a:gd name="connsiteY3" fmla="*/ 1026038 h 1026038"/>
              <a:gd name="connsiteX4" fmla="*/ 0 w 903029"/>
              <a:gd name="connsiteY4" fmla="*/ 513019 h 1026038"/>
              <a:gd name="connsiteX5" fmla="*/ 513019 w 903029"/>
              <a:gd name="connsiteY5" fmla="*/ 0 h 102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29" h="1026038">
                <a:moveTo>
                  <a:pt x="513019" y="0"/>
                </a:moveTo>
                <a:lnTo>
                  <a:pt x="903029" y="0"/>
                </a:lnTo>
                <a:lnTo>
                  <a:pt x="903029" y="1026038"/>
                </a:lnTo>
                <a:lnTo>
                  <a:pt x="513019" y="1026038"/>
                </a:lnTo>
                <a:cubicBezTo>
                  <a:pt x="229686" y="1026038"/>
                  <a:pt x="0" y="796352"/>
                  <a:pt x="0" y="513019"/>
                </a:cubicBezTo>
                <a:cubicBezTo>
                  <a:pt x="0" y="229686"/>
                  <a:pt x="229686" y="0"/>
                  <a:pt x="5130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429396"/>
            <a:ext cx="2844800" cy="292079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t>2023-11-21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429396"/>
            <a:ext cx="3860800" cy="29207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429396"/>
            <a:ext cx="2844800" cy="292079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995114" y="2392774"/>
            <a:ext cx="1711826" cy="171182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840865" y="2392774"/>
            <a:ext cx="1711826" cy="171182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686616" y="2392774"/>
            <a:ext cx="1711826" cy="171182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532368" y="2392774"/>
            <a:ext cx="1711826" cy="171182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3238500"/>
            <a:ext cx="6035040" cy="3619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56960" y="3238500"/>
            <a:ext cx="6035040" cy="36195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</p:cNvPr>
          <p:cNvSpPr txBox="1"/>
          <p:nvPr/>
        </p:nvSpPr>
        <p:spPr>
          <a:xfrm>
            <a:off x="467015" y="3070246"/>
            <a:ext cx="74015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  <a:t>ALIDA MONICA DORIANA BARBU</a:t>
            </a:r>
            <a:endParaRPr lang="ro-RO" altLang="ko-KR" sz="24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Arial" panose="020B0604020202020204" pitchFamily="34" charset="0"/>
              <a:hlinkClick r:id="rId2"/>
            </a:endParaRPr>
          </a:p>
          <a:p>
            <a:r>
              <a:rPr lang="ro-RO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  <a:t>alida.barbu7@gmail.com</a:t>
            </a:r>
          </a:p>
          <a:p>
            <a:endParaRPr lang="ro-RO" altLang="ko-KR" sz="24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cs typeface="Arial" panose="020B0604020202020204" pitchFamily="34" charset="0"/>
              <a:hlinkClick r:id="rId2"/>
            </a:endParaRPr>
          </a:p>
          <a:p>
            <a:r>
              <a:rPr lang="ro-RO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  <a:t>Absolventă a Universității Naționale de Apărare „Carol I”</a:t>
            </a:r>
            <a:br>
              <a:rPr lang="ro-RO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</a:br>
            <a:r>
              <a:rPr lang="ro-RO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  <a:t>Facultatea de Securitate și Apărare</a:t>
            </a:r>
            <a:br>
              <a:rPr lang="ro-RO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</a:br>
            <a:r>
              <a:rPr lang="ro-RO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  <a:t>Programul de Master Managementul crizelor și prevenirea conflictelor</a:t>
            </a:r>
          </a:p>
          <a:p>
            <a:r>
              <a:rPr lang="ro-RO" altLang="ko-KR" sz="24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cs typeface="Arial" panose="020B0604020202020204" pitchFamily="34" charset="0"/>
                <a:hlinkClick r:id="rId2"/>
              </a:rPr>
              <a:t>promotia 2020-2022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395" y="1310154"/>
            <a:ext cx="681101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br>
              <a:rPr lang="ro-RO" altLang="en-US" sz="2800" dirty="0">
                <a:ln/>
                <a:solidFill>
                  <a:schemeClr val="accent4"/>
                </a:solidFill>
                <a:latin typeface="Bell Gothic Std Black" pitchFamily="34" charset="0"/>
                <a:sym typeface="+mn-ea"/>
              </a:rPr>
            </a:br>
            <a:endParaRPr lang="ro-RO" altLang="en-US" sz="2800" dirty="0">
              <a:ln/>
              <a:solidFill>
                <a:schemeClr val="accent4"/>
              </a:solidFill>
              <a:latin typeface="Bell Gothic Std Black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58FF7-8C24-CEAB-8270-2C5F4AC3D427}"/>
              </a:ext>
            </a:extLst>
          </p:cNvPr>
          <p:cNvSpPr txBox="1"/>
          <p:nvPr/>
        </p:nvSpPr>
        <p:spPr>
          <a:xfrm>
            <a:off x="311178" y="142916"/>
            <a:ext cx="5890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ACADEMIA ROMÂNĂ</a:t>
            </a:r>
          </a:p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Comitetul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Român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de</a:t>
            </a:r>
            <a:r>
              <a:rPr lang="ro-RO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Istoria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și</a:t>
            </a:r>
            <a:r>
              <a:rPr lang="ro-RO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Filosofia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Științei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Divizia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Istoria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Științei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130CB-309F-D2AB-D8D9-EC33E67027CB}"/>
              </a:ext>
            </a:extLst>
          </p:cNvPr>
          <p:cNvSpPr txBox="1"/>
          <p:nvPr/>
        </p:nvSpPr>
        <p:spPr>
          <a:xfrm>
            <a:off x="1099930" y="1811900"/>
            <a:ext cx="6612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</a:rPr>
              <a:t>Inteligența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</a:rPr>
              <a:t>artificială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</a:rPr>
              <a:t> (IA) </a:t>
            </a:r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</a:rPr>
              <a:t>și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</a:rPr>
              <a:t>noile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</a:rPr>
              <a:t>științe</a:t>
            </a:r>
            <a:r>
              <a:rPr lang="ro-RO" sz="2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</a:rPr>
              <a:t>bazate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</a:rPr>
              <a:t> pe </a:t>
            </a:r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</a:rPr>
              <a:t>tehnologiile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</a:rPr>
              <a:t> 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57A1D-997C-8A28-A1CB-60368617EFFD}"/>
              </a:ext>
            </a:extLst>
          </p:cNvPr>
          <p:cNvSpPr txBox="1"/>
          <p:nvPr/>
        </p:nvSpPr>
        <p:spPr>
          <a:xfrm>
            <a:off x="6923405" y="5590476"/>
            <a:ext cx="353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/>
              <a:t>ACADEMIA ROMÂNĂ</a:t>
            </a:r>
          </a:p>
          <a:p>
            <a:r>
              <a:rPr lang="en-US" sz="2400" dirty="0"/>
              <a:t>21 </a:t>
            </a:r>
            <a:r>
              <a:rPr lang="en-US" sz="2400" dirty="0" err="1"/>
              <a:t>noiembrie</a:t>
            </a:r>
            <a:r>
              <a:rPr lang="en-US" sz="2400" dirty="0"/>
              <a:t>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5C823-3842-50E8-9416-EA76063C0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7166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56D85-056A-D6F7-B7BE-377B04B5C5BA}"/>
              </a:ext>
            </a:extLst>
          </p:cNvPr>
          <p:cNvSpPr/>
          <p:nvPr/>
        </p:nvSpPr>
        <p:spPr>
          <a:xfrm>
            <a:off x="2716697" y="0"/>
            <a:ext cx="958132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R</a:t>
            </a:r>
            <a:r>
              <a:rPr lang="en-US" dirty="0" err="1">
                <a:solidFill>
                  <a:srgbClr val="FF0000"/>
                </a:solidFill>
              </a:rPr>
              <a:t>ăzboiul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cognitiv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o-RO" dirty="0"/>
              <a:t>a emers </a:t>
            </a:r>
            <a:r>
              <a:rPr lang="en-US" dirty="0"/>
              <a:t>recent</a:t>
            </a:r>
            <a:r>
              <a:rPr lang="ro-RO" dirty="0"/>
              <a:t> din </a:t>
            </a:r>
            <a:r>
              <a:rPr lang="en-US" dirty="0" err="1"/>
              <a:t>formele</a:t>
            </a:r>
            <a:r>
              <a:rPr lang="en-US" dirty="0"/>
              <a:t> </a:t>
            </a:r>
            <a:r>
              <a:rPr lang="en-US" dirty="0" err="1"/>
              <a:t>anterioare</a:t>
            </a:r>
            <a:r>
              <a:rPr lang="en-US" dirty="0"/>
              <a:t> de </a:t>
            </a:r>
            <a:r>
              <a:rPr lang="en-US" dirty="0" err="1"/>
              <a:t>război</a:t>
            </a:r>
            <a:r>
              <a:rPr lang="en-US" dirty="0"/>
              <a:t> non-</a:t>
            </a:r>
            <a:r>
              <a:rPr lang="en-US" dirty="0" err="1"/>
              <a:t>cinetic</a:t>
            </a:r>
            <a:endParaRPr lang="ro-RO" dirty="0"/>
          </a:p>
          <a:p>
            <a:pPr algn="ctr"/>
            <a:r>
              <a:rPr lang="ro-RO" dirty="0"/>
              <a:t>(</a:t>
            </a:r>
            <a:r>
              <a:rPr lang="en-US" dirty="0"/>
              <a:t>cum </a:t>
            </a:r>
            <a:r>
              <a:rPr lang="en-US" dirty="0" err="1"/>
              <a:t>ar</a:t>
            </a:r>
            <a:r>
              <a:rPr lang="en-US" dirty="0"/>
              <a:t> fi </a:t>
            </a:r>
            <a:r>
              <a:rPr lang="en-US" dirty="0" err="1">
                <a:solidFill>
                  <a:srgbClr val="FFC000"/>
                </a:solidFill>
              </a:rPr>
              <a:t>operațiunile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PsyOps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și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Războiul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Informațional</a:t>
            </a:r>
            <a:r>
              <a:rPr lang="ro-RO" dirty="0"/>
              <a:t>)</a:t>
            </a:r>
          </a:p>
          <a:p>
            <a:r>
              <a:rPr lang="ro-RO" dirty="0"/>
              <a:t>- utilizează </a:t>
            </a:r>
            <a:r>
              <a:rPr lang="en-US" dirty="0" err="1"/>
              <a:t>noile</a:t>
            </a:r>
            <a:r>
              <a:rPr lang="en-US" dirty="0"/>
              <a:t> </a:t>
            </a:r>
            <a:r>
              <a:rPr lang="en-US" dirty="0" err="1"/>
              <a:t>tehnologii</a:t>
            </a:r>
            <a:r>
              <a:rPr lang="en-US" dirty="0"/>
              <a:t> de </a:t>
            </a:r>
            <a:r>
              <a:rPr lang="en-US" dirty="0" err="1"/>
              <a:t>comunicare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informați</a:t>
            </a:r>
            <a:r>
              <a:rPr lang="ro-RO" dirty="0"/>
              <a:t>i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special AI. </a:t>
            </a:r>
            <a:endParaRPr lang="ro-RO" dirty="0"/>
          </a:p>
          <a:p>
            <a:r>
              <a:rPr lang="en-US" dirty="0" err="1">
                <a:solidFill>
                  <a:srgbClr val="FF6600"/>
                </a:solidFill>
              </a:rPr>
              <a:t>Caracteristicile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cheie</a:t>
            </a:r>
            <a:r>
              <a:rPr lang="en-US" dirty="0">
                <a:solidFill>
                  <a:srgbClr val="FF6600"/>
                </a:solidFill>
              </a:rPr>
              <a:t> ale </a:t>
            </a:r>
            <a:r>
              <a:rPr lang="en-US" dirty="0" err="1">
                <a:solidFill>
                  <a:srgbClr val="FF6600"/>
                </a:solidFill>
              </a:rPr>
              <a:t>războiului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cognitiv</a:t>
            </a:r>
            <a:r>
              <a:rPr lang="en-US" dirty="0">
                <a:solidFill>
                  <a:srgbClr val="FF6600"/>
                </a:solidFill>
              </a:rPr>
              <a:t> </a:t>
            </a:r>
            <a:endParaRPr lang="ro-RO" dirty="0">
              <a:solidFill>
                <a:srgbClr val="FF6600"/>
              </a:solidFill>
            </a:endParaRPr>
          </a:p>
          <a:p>
            <a:pPr algn="just"/>
            <a:r>
              <a:rPr lang="ro-RO" dirty="0"/>
              <a:t>- </a:t>
            </a:r>
            <a:r>
              <a:rPr lang="en-US" dirty="0" err="1"/>
              <a:t>vizarea</a:t>
            </a:r>
            <a:r>
              <a:rPr lang="en-US" dirty="0"/>
              <a:t> </a:t>
            </a:r>
            <a:r>
              <a:rPr lang="en-US" dirty="0" err="1"/>
              <a:t>populațiilor</a:t>
            </a:r>
            <a:r>
              <a:rPr lang="en-US" dirty="0"/>
              <a:t> </a:t>
            </a:r>
            <a:r>
              <a:rPr lang="en-US" dirty="0" err="1"/>
              <a:t>întregi</a:t>
            </a:r>
            <a:r>
              <a:rPr lang="en-US" dirty="0"/>
              <a:t> (</a:t>
            </a:r>
            <a:r>
              <a:rPr lang="en-US" dirty="0" err="1"/>
              <a:t>spre</a:t>
            </a:r>
            <a:r>
              <a:rPr lang="en-US" dirty="0"/>
              <a:t> </a:t>
            </a:r>
            <a:r>
              <a:rPr lang="en-US" dirty="0" err="1"/>
              <a:t>deosebire</a:t>
            </a:r>
            <a:r>
              <a:rPr lang="en-US" dirty="0"/>
              <a:t> de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ro-RO" dirty="0"/>
              <a:t>doar </a:t>
            </a:r>
            <a:r>
              <a:rPr lang="en-US" dirty="0" err="1"/>
              <a:t>militare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 de </a:t>
            </a:r>
            <a:r>
              <a:rPr lang="en-US" dirty="0" err="1"/>
              <a:t>război</a:t>
            </a:r>
            <a:r>
              <a:rPr lang="ro-RO" dirty="0"/>
              <a:t>)</a:t>
            </a:r>
          </a:p>
          <a:p>
            <a:pPr algn="just"/>
            <a:r>
              <a:rPr lang="ro-RO" dirty="0"/>
              <a:t>-</a:t>
            </a:r>
            <a:r>
              <a:rPr lang="en-US" dirty="0"/>
              <a:t> </a:t>
            </a:r>
            <a:r>
              <a:rPr lang="en-US" dirty="0" err="1"/>
              <a:t>schimbarea</a:t>
            </a:r>
            <a:r>
              <a:rPr lang="en-US" dirty="0"/>
              <a:t> </a:t>
            </a:r>
            <a:r>
              <a:rPr lang="en-US" dirty="0" err="1"/>
              <a:t>comportamentului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populații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schimbarea</a:t>
            </a:r>
            <a:r>
              <a:rPr lang="en-US" dirty="0"/>
              <a:t> </a:t>
            </a:r>
            <a:r>
              <a:rPr lang="en-US" dirty="0" err="1"/>
              <a:t>modului</a:t>
            </a:r>
            <a:r>
              <a:rPr lang="en-US" dirty="0"/>
              <a:t> de </a:t>
            </a:r>
            <a:r>
              <a:rPr lang="en-US" dirty="0" err="1"/>
              <a:t>gândire</a:t>
            </a:r>
            <a:r>
              <a:rPr lang="ro-RO" dirty="0"/>
              <a:t>, nu doar</a:t>
            </a:r>
            <a:r>
              <a:rPr lang="en-US" dirty="0"/>
              <a:t> </a:t>
            </a:r>
            <a:r>
              <a:rPr lang="en-US" dirty="0" err="1"/>
              <a:t>simpla</a:t>
            </a:r>
            <a:r>
              <a:rPr lang="en-US" dirty="0"/>
              <a:t> </a:t>
            </a:r>
            <a:r>
              <a:rPr lang="en-US" dirty="0" err="1"/>
              <a:t>furnizare</a:t>
            </a:r>
            <a:r>
              <a:rPr lang="en-US" dirty="0"/>
              <a:t> de </a:t>
            </a:r>
            <a:r>
              <a:rPr lang="en-US" dirty="0" err="1"/>
              <a:t>informații</a:t>
            </a:r>
            <a:r>
              <a:rPr lang="en-US" dirty="0"/>
              <a:t> false cu </a:t>
            </a:r>
            <a:r>
              <a:rPr lang="en-US" dirty="0" err="1"/>
              <a:t>privire</a:t>
            </a:r>
            <a:r>
              <a:rPr lang="en-US" dirty="0"/>
              <a:t> la </a:t>
            </a:r>
            <a:r>
              <a:rPr lang="en-US" dirty="0" err="1"/>
              <a:t>probleme</a:t>
            </a:r>
            <a:r>
              <a:rPr lang="en-US" dirty="0"/>
              <a:t> </a:t>
            </a:r>
            <a:r>
              <a:rPr lang="en-US" dirty="0" err="1"/>
              <a:t>specifice</a:t>
            </a:r>
            <a:r>
              <a:rPr lang="en-US" dirty="0"/>
              <a:t> </a:t>
            </a:r>
            <a:endParaRPr lang="ro-RO" dirty="0"/>
          </a:p>
          <a:p>
            <a:pPr algn="just"/>
            <a:r>
              <a:rPr lang="ro-RO" dirty="0"/>
              <a:t>- valorifică noile canale de comunicare publică, cum ar fi rețelele sociale, de care populațiile au devenit din ce în ce mai dependente</a:t>
            </a:r>
          </a:p>
          <a:p>
            <a:pPr algn="just"/>
            <a:r>
              <a:rPr lang="ro-RO" dirty="0"/>
              <a:t>- propaganda computațională.</a:t>
            </a:r>
          </a:p>
          <a:p>
            <a:pPr algn="ctr"/>
            <a:r>
              <a:rPr lang="ro-RO" dirty="0"/>
              <a:t>- </a:t>
            </a:r>
            <a:r>
              <a:rPr lang="en-US" dirty="0" err="1">
                <a:solidFill>
                  <a:srgbClr val="FF6600"/>
                </a:solidFill>
              </a:rPr>
              <a:t>dependența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ro-RO" dirty="0">
                <a:solidFill>
                  <a:srgbClr val="FF6600"/>
                </a:solidFill>
              </a:rPr>
              <a:t>populației</a:t>
            </a:r>
            <a:r>
              <a:rPr lang="en-US" dirty="0">
                <a:solidFill>
                  <a:srgbClr val="FF6600"/>
                </a:solidFill>
              </a:rPr>
              <a:t> de </a:t>
            </a:r>
            <a:r>
              <a:rPr lang="en-US" dirty="0" err="1">
                <a:solidFill>
                  <a:srgbClr val="FF6600"/>
                </a:solidFill>
              </a:rPr>
              <a:t>tehnici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psihologice</a:t>
            </a:r>
            <a:r>
              <a:rPr lang="en-US" dirty="0">
                <a:solidFill>
                  <a:srgbClr val="FF6600"/>
                </a:solidFill>
              </a:rPr>
              <a:t> din </a:t>
            </a:r>
            <a:r>
              <a:rPr lang="en-US" dirty="0" err="1">
                <a:solidFill>
                  <a:srgbClr val="FF6600"/>
                </a:solidFill>
              </a:rPr>
              <a:t>ce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în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ce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mai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sofisticate</a:t>
            </a:r>
            <a:r>
              <a:rPr lang="en-US" dirty="0">
                <a:solidFill>
                  <a:srgbClr val="FF6600"/>
                </a:solidFill>
              </a:rPr>
              <a:t> de </a:t>
            </a:r>
            <a:r>
              <a:rPr lang="en-US" dirty="0" err="1">
                <a:solidFill>
                  <a:srgbClr val="FF6600"/>
                </a:solidFill>
              </a:rPr>
              <a:t>manipulare</a:t>
            </a:r>
            <a:r>
              <a:rPr lang="en-US" dirty="0">
                <a:solidFill>
                  <a:srgbClr val="FF6600"/>
                </a:solidFill>
              </a:rPr>
              <a:t> (</a:t>
            </a:r>
            <a:r>
              <a:rPr lang="en-US" dirty="0" err="1">
                <a:solidFill>
                  <a:srgbClr val="FF6600"/>
                </a:solidFill>
              </a:rPr>
              <a:t>și</a:t>
            </a:r>
            <a:r>
              <a:rPr lang="en-US" dirty="0">
                <a:solidFill>
                  <a:srgbClr val="FF6600"/>
                </a:solidFill>
              </a:rPr>
              <a:t>, </a:t>
            </a:r>
            <a:r>
              <a:rPr lang="en-US" dirty="0" err="1">
                <a:solidFill>
                  <a:srgbClr val="FF6600"/>
                </a:solidFill>
              </a:rPr>
              <a:t>potențial</a:t>
            </a:r>
            <a:r>
              <a:rPr lang="en-US" dirty="0">
                <a:solidFill>
                  <a:srgbClr val="FF6600"/>
                </a:solidFill>
              </a:rPr>
              <a:t>, </a:t>
            </a:r>
            <a:r>
              <a:rPr lang="en-US" dirty="0" err="1">
                <a:solidFill>
                  <a:srgbClr val="FF6600"/>
                </a:solidFill>
              </a:rPr>
              <a:t>tehnici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neurofiziologice</a:t>
            </a:r>
            <a:r>
              <a:rPr lang="en-US" dirty="0">
                <a:solidFill>
                  <a:srgbClr val="FF6600"/>
                </a:solidFill>
              </a:rPr>
              <a:t>, cum </a:t>
            </a:r>
            <a:r>
              <a:rPr lang="en-US" dirty="0" err="1">
                <a:solidFill>
                  <a:srgbClr val="FF6600"/>
                </a:solidFill>
              </a:rPr>
              <a:t>ar</a:t>
            </a:r>
            <a:r>
              <a:rPr lang="en-US" dirty="0">
                <a:solidFill>
                  <a:srgbClr val="FF6600"/>
                </a:solidFill>
              </a:rPr>
              <a:t> fi </a:t>
            </a:r>
            <a:r>
              <a:rPr lang="en-US" dirty="0" err="1">
                <a:solidFill>
                  <a:srgbClr val="FF6600"/>
                </a:solidFill>
              </a:rPr>
              <a:t>stimularea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craniană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directă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transcraniană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(Bernal et al. , 2020 , p. 32; </a:t>
            </a:r>
            <a:r>
              <a:rPr lang="en-US" dirty="0" err="1"/>
              <a:t>DeFranco</a:t>
            </a:r>
            <a:r>
              <a:rPr lang="en-US" dirty="0"/>
              <a:t> et al., 2020 )</a:t>
            </a:r>
            <a:endParaRPr lang="ro-RO" dirty="0"/>
          </a:p>
          <a:p>
            <a:pPr algn="ctr"/>
            <a:r>
              <a:rPr lang="ro-RO" dirty="0">
                <a:solidFill>
                  <a:srgbClr val="FF0066"/>
                </a:solidFill>
              </a:rPr>
              <a:t>S</a:t>
            </a:r>
            <a:r>
              <a:rPr lang="en-US" dirty="0" err="1">
                <a:solidFill>
                  <a:srgbClr val="FF0066"/>
                </a:solidFill>
              </a:rPr>
              <a:t>copul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ro-RO" dirty="0">
                <a:solidFill>
                  <a:srgbClr val="FF0066"/>
                </a:solidFill>
              </a:rPr>
              <a:t>războiului cognitiv</a:t>
            </a:r>
          </a:p>
          <a:p>
            <a:pPr algn="ctr"/>
            <a:r>
              <a:rPr lang="ro-RO" dirty="0"/>
              <a:t>-</a:t>
            </a:r>
            <a:r>
              <a:rPr lang="en-US" dirty="0" err="1"/>
              <a:t>destabiliza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instituțiil</a:t>
            </a:r>
            <a:r>
              <a:rPr lang="ro-RO" dirty="0"/>
              <a:t>or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ro-RO" dirty="0"/>
              <a:t>a </a:t>
            </a:r>
            <a:r>
              <a:rPr lang="en-US" dirty="0" err="1"/>
              <a:t>guvernel</a:t>
            </a:r>
            <a:r>
              <a:rPr lang="ro-RO" dirty="0"/>
              <a:t>or</a:t>
            </a:r>
            <a:r>
              <a:rPr lang="en-US" dirty="0"/>
              <a:t>, </a:t>
            </a:r>
            <a:r>
              <a:rPr lang="en-US" dirty="0" err="1"/>
              <a:t>adesea</a:t>
            </a:r>
            <a:r>
              <a:rPr lang="en-US" dirty="0"/>
              <a:t> indirect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destabilizarea</a:t>
            </a:r>
            <a:r>
              <a:rPr lang="en-US" dirty="0"/>
              <a:t> </a:t>
            </a:r>
            <a:r>
              <a:rPr lang="en-US" dirty="0" err="1"/>
              <a:t>instituțiilor</a:t>
            </a:r>
            <a:r>
              <a:rPr lang="en-US" dirty="0"/>
              <a:t> </a:t>
            </a:r>
            <a:r>
              <a:rPr lang="en-US" dirty="0" err="1"/>
              <a:t>epistemice</a:t>
            </a:r>
            <a:r>
              <a:rPr lang="ro-RO" dirty="0"/>
              <a:t> (</a:t>
            </a:r>
            <a:r>
              <a:rPr lang="en-US" dirty="0" err="1"/>
              <a:t>organizațiile</a:t>
            </a:r>
            <a:r>
              <a:rPr lang="en-US" dirty="0"/>
              <a:t> de </a:t>
            </a:r>
            <a:r>
              <a:rPr lang="en-US" dirty="0" err="1"/>
              <a:t>presă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universitățile</a:t>
            </a:r>
            <a:r>
              <a:rPr lang="ro-RO" dirty="0"/>
              <a:t>)</a:t>
            </a:r>
            <a:r>
              <a:rPr lang="en-US" dirty="0"/>
              <a:t> </a:t>
            </a:r>
            <a:endParaRPr lang="ro-RO" dirty="0"/>
          </a:p>
          <a:p>
            <a:pPr algn="ctr"/>
            <a:r>
              <a:rPr lang="ro-RO" dirty="0"/>
              <a:t>- spre deosebite de antagonismul </a:t>
            </a:r>
            <a:r>
              <a:rPr lang="en-US" dirty="0"/>
              <a:t>ideologic </a:t>
            </a:r>
            <a:r>
              <a:rPr lang="en-US" dirty="0" err="1"/>
              <a:t>tradițional</a:t>
            </a:r>
            <a:r>
              <a:rPr lang="ro-RO" dirty="0"/>
              <a:t> (ex. </a:t>
            </a:r>
            <a:r>
              <a:rPr lang="en-US" dirty="0" err="1"/>
              <a:t>conflictul</a:t>
            </a:r>
            <a:r>
              <a:rPr lang="en-US" dirty="0"/>
              <a:t> ideologic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Uniunea</a:t>
            </a:r>
            <a:r>
              <a:rPr lang="en-US" dirty="0"/>
              <a:t> </a:t>
            </a:r>
            <a:r>
              <a:rPr lang="en-US" dirty="0" err="1"/>
              <a:t>Sovietică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Occident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Războiului</a:t>
            </a:r>
            <a:r>
              <a:rPr lang="en-US" dirty="0"/>
              <a:t> Rece</a:t>
            </a:r>
            <a:r>
              <a:rPr lang="ro-RO" dirty="0"/>
              <a:t>), </a:t>
            </a:r>
            <a:r>
              <a:rPr lang="en-US" dirty="0" err="1"/>
              <a:t>războiul</a:t>
            </a:r>
            <a:r>
              <a:rPr lang="en-US" dirty="0"/>
              <a:t> </a:t>
            </a:r>
            <a:r>
              <a:rPr lang="en-US" dirty="0" err="1"/>
              <a:t>cognitiv</a:t>
            </a:r>
            <a:r>
              <a:rPr lang="en-US" dirty="0"/>
              <a:t> </a:t>
            </a:r>
            <a:r>
              <a:rPr lang="ro-RO" dirty="0"/>
              <a:t>cultivă </a:t>
            </a:r>
            <a:r>
              <a:rPr lang="en-US" dirty="0" err="1"/>
              <a:t>diviz</a:t>
            </a:r>
            <a:r>
              <a:rPr lang="ro-RO" dirty="0"/>
              <a:t>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subminarea</a:t>
            </a:r>
            <a:r>
              <a:rPr lang="en-US" dirty="0"/>
              <a:t> </a:t>
            </a:r>
            <a:r>
              <a:rPr lang="en-US" dirty="0" err="1"/>
              <a:t>cooperării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ro-RO" dirty="0"/>
              <a:t>segmentul de </a:t>
            </a:r>
            <a:r>
              <a:rPr lang="en-US" dirty="0" err="1"/>
              <a:t>populați</a:t>
            </a:r>
            <a:r>
              <a:rPr lang="ro-RO" dirty="0"/>
              <a:t>e-</a:t>
            </a:r>
            <a:r>
              <a:rPr lang="en-US" dirty="0" err="1"/>
              <a:t>țintă</a:t>
            </a:r>
            <a:r>
              <a:rPr lang="en-US" dirty="0"/>
              <a:t>, </a:t>
            </a:r>
            <a:r>
              <a:rPr lang="en-US" dirty="0" err="1"/>
              <a:t>subliniind</a:t>
            </a:r>
            <a:r>
              <a:rPr lang="en-US" dirty="0"/>
              <a:t> </a:t>
            </a:r>
            <a:r>
              <a:rPr lang="en-US" dirty="0" err="1"/>
              <a:t>diferențele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promovând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vedere</a:t>
            </a:r>
            <a:r>
              <a:rPr lang="en-US" dirty="0"/>
              <a:t> </a:t>
            </a:r>
            <a:r>
              <a:rPr lang="en-US" dirty="0" err="1"/>
              <a:t>polarizante</a:t>
            </a:r>
            <a:r>
              <a:rPr lang="en-US" dirty="0"/>
              <a:t>, </a:t>
            </a:r>
            <a:r>
              <a:rPr lang="ro-RO" dirty="0"/>
              <a:t>prin </a:t>
            </a:r>
            <a:r>
              <a:rPr lang="en-US" dirty="0" err="1"/>
              <a:t>promov</a:t>
            </a:r>
            <a:r>
              <a:rPr lang="ro-RO" dirty="0"/>
              <a:t>area</a:t>
            </a:r>
            <a:r>
              <a:rPr lang="en-US" dirty="0"/>
              <a:t> </a:t>
            </a:r>
            <a:r>
              <a:rPr lang="en-US" dirty="0" err="1"/>
              <a:t>atât</a:t>
            </a:r>
            <a:r>
              <a:rPr lang="en-US" dirty="0"/>
              <a:t> </a:t>
            </a:r>
            <a:r>
              <a:rPr lang="ro-RO" dirty="0"/>
              <a:t>a </a:t>
            </a:r>
            <a:r>
              <a:rPr lang="en-US" dirty="0" err="1"/>
              <a:t>opiniil</a:t>
            </a:r>
            <a:r>
              <a:rPr lang="ro-RO" dirty="0"/>
              <a:t>or</a:t>
            </a:r>
            <a:r>
              <a:rPr lang="en-US" dirty="0"/>
              <a:t> de </a:t>
            </a:r>
            <a:r>
              <a:rPr lang="en-US" dirty="0" err="1"/>
              <a:t>extremă</a:t>
            </a:r>
            <a:r>
              <a:rPr lang="en-US" dirty="0"/>
              <a:t> </a:t>
            </a:r>
            <a:r>
              <a:rPr lang="en-US" dirty="0" err="1"/>
              <a:t>stângă</a:t>
            </a:r>
            <a:r>
              <a:rPr lang="en-US" dirty="0"/>
              <a:t>, </a:t>
            </a:r>
            <a:r>
              <a:rPr lang="en-US" dirty="0" err="1"/>
              <a:t>cât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a </a:t>
            </a:r>
            <a:r>
              <a:rPr lang="en-US" dirty="0" err="1"/>
              <a:t>cel</a:t>
            </a:r>
            <a:r>
              <a:rPr lang="ro-RO" dirty="0"/>
              <a:t>or</a:t>
            </a:r>
            <a:r>
              <a:rPr lang="en-US" dirty="0"/>
              <a:t> de </a:t>
            </a:r>
            <a:r>
              <a:rPr lang="en-US" dirty="0" err="1"/>
              <a:t>extremă</a:t>
            </a:r>
            <a:r>
              <a:rPr lang="en-US" dirty="0"/>
              <a:t> </a:t>
            </a:r>
            <a:r>
              <a:rPr lang="en-US" dirty="0" err="1"/>
              <a:t>dreapta</a:t>
            </a:r>
            <a:r>
              <a:rPr lang="en-US" dirty="0"/>
              <a:t> Pe </a:t>
            </a:r>
            <a:r>
              <a:rPr lang="en-US" dirty="0" err="1"/>
              <a:t>scurt</a:t>
            </a:r>
            <a:r>
              <a:rPr lang="en-US" dirty="0"/>
              <a:t>, </a:t>
            </a:r>
            <a:r>
              <a:rPr lang="en-US" dirty="0" err="1"/>
              <a:t>războiul</a:t>
            </a:r>
            <a:r>
              <a:rPr lang="en-US" dirty="0"/>
              <a:t> </a:t>
            </a:r>
            <a:r>
              <a:rPr lang="en-US" dirty="0" err="1"/>
              <a:t>cognitiv</a:t>
            </a:r>
            <a:r>
              <a:rPr lang="en-US" dirty="0"/>
              <a:t> </a:t>
            </a:r>
            <a:r>
              <a:rPr lang="en-US" dirty="0" err="1"/>
              <a:t>folosește</a:t>
            </a:r>
            <a:r>
              <a:rPr lang="en-US" dirty="0"/>
              <a:t> </a:t>
            </a:r>
            <a:r>
              <a:rPr lang="en-US" dirty="0" err="1"/>
              <a:t>intens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1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6620C3B-9F90-571C-7988-87849BAF0DFE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2" b="10622"/>
          <a:stretch>
            <a:fillRect/>
          </a:stretch>
        </p:blipFill>
        <p:spPr>
          <a:xfrm>
            <a:off x="9409043" y="0"/>
            <a:ext cx="2782958" cy="6858000"/>
          </a:xfr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9525DC4-7EC5-9A74-CB06-5767C0567B10}"/>
              </a:ext>
            </a:extLst>
          </p:cNvPr>
          <p:cNvSpPr/>
          <p:nvPr/>
        </p:nvSpPr>
        <p:spPr>
          <a:xfrm>
            <a:off x="0" y="0"/>
            <a:ext cx="9409043" cy="6858000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o-RO" dirty="0">
                <a:solidFill>
                  <a:srgbClr val="FF0066"/>
                </a:solidFill>
              </a:rPr>
              <a:t>A</a:t>
            </a:r>
            <a:r>
              <a:rPr lang="en-US" dirty="0" err="1">
                <a:solidFill>
                  <a:srgbClr val="FF0066"/>
                </a:solidFill>
              </a:rPr>
              <a:t>pariția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platformelor</a:t>
            </a:r>
            <a:r>
              <a:rPr lang="en-US" dirty="0">
                <a:solidFill>
                  <a:srgbClr val="FF0066"/>
                </a:solidFill>
              </a:rPr>
              <a:t> de social media </a:t>
            </a:r>
            <a:r>
              <a:rPr lang="en-US" dirty="0" err="1">
                <a:solidFill>
                  <a:srgbClr val="FF0066"/>
                </a:solidFill>
              </a:rPr>
              <a:t>și</a:t>
            </a:r>
            <a:r>
              <a:rPr lang="en-US" dirty="0">
                <a:solidFill>
                  <a:srgbClr val="FF0066"/>
                </a:solidFill>
              </a:rPr>
              <a:t> a </a:t>
            </a:r>
            <a:r>
              <a:rPr lang="en-US" dirty="0" err="1">
                <a:solidFill>
                  <a:srgbClr val="FF0066"/>
                </a:solidFill>
              </a:rPr>
              <a:t>tehnologiilor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cibernetice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asociate</a:t>
            </a:r>
            <a:r>
              <a:rPr lang="ro-RO" dirty="0">
                <a:solidFill>
                  <a:srgbClr val="FF0066"/>
                </a:solidFill>
              </a:rPr>
              <a:t> 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ro-RO" dirty="0">
                <a:solidFill>
                  <a:srgbClr val="FF0066"/>
                </a:solidFill>
              </a:rPr>
              <a:t>(</a:t>
            </a:r>
            <a:r>
              <a:rPr lang="en-US" dirty="0" err="1">
                <a:solidFill>
                  <a:srgbClr val="FF0066"/>
                </a:solidFill>
              </a:rPr>
              <a:t>algoritmii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și</a:t>
            </a:r>
            <a:r>
              <a:rPr lang="en-US" dirty="0">
                <a:solidFill>
                  <a:srgbClr val="FF0066"/>
                </a:solidFill>
              </a:rPr>
              <a:t> software-</a:t>
            </a:r>
            <a:r>
              <a:rPr lang="en-US" dirty="0" err="1">
                <a:solidFill>
                  <a:srgbClr val="FF0066"/>
                </a:solidFill>
              </a:rPr>
              <a:t>ul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automatizat</a:t>
            </a:r>
            <a:r>
              <a:rPr lang="ro-RO" dirty="0">
                <a:solidFill>
                  <a:srgbClr val="FF0066"/>
                </a:solidFill>
              </a:rPr>
              <a:t> -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roboții</a:t>
            </a:r>
            <a:r>
              <a:rPr lang="en-US" dirty="0">
                <a:solidFill>
                  <a:srgbClr val="FF0066"/>
                </a:solidFill>
              </a:rPr>
              <a:t> care </a:t>
            </a:r>
            <a:r>
              <a:rPr lang="en-US" dirty="0" err="1">
                <a:solidFill>
                  <a:srgbClr val="FF0066"/>
                </a:solidFill>
              </a:rPr>
              <a:t>imită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oamenii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reali</a:t>
            </a:r>
            <a:r>
              <a:rPr lang="en-US" dirty="0">
                <a:solidFill>
                  <a:srgbClr val="FF0066"/>
                </a:solidFill>
              </a:rPr>
              <a:t>)</a:t>
            </a:r>
            <a:r>
              <a:rPr lang="ro-RO" dirty="0">
                <a:solidFill>
                  <a:srgbClr val="FF0066"/>
                </a:solidFill>
              </a:rPr>
              <a:t> </a:t>
            </a:r>
            <a:r>
              <a:rPr lang="en-US" dirty="0">
                <a:solidFill>
                  <a:srgbClr val="FF0066"/>
                </a:solidFill>
              </a:rPr>
              <a:t> </a:t>
            </a:r>
            <a:endParaRPr lang="ro-RO" dirty="0">
              <a:solidFill>
                <a:srgbClr val="FF0066"/>
              </a:solidFill>
            </a:endParaRPr>
          </a:p>
          <a:p>
            <a:pPr algn="just"/>
            <a:r>
              <a:rPr lang="ro-RO" dirty="0"/>
              <a:t>- </a:t>
            </a:r>
            <a:r>
              <a:rPr lang="en-US" dirty="0" err="1"/>
              <a:t>creștere</a:t>
            </a:r>
            <a:r>
              <a:rPr lang="en-US" dirty="0"/>
              <a:t> </a:t>
            </a:r>
            <a:r>
              <a:rPr lang="en-US" dirty="0" err="1"/>
              <a:t>exponențială</a:t>
            </a:r>
            <a:r>
              <a:rPr lang="en-US" dirty="0"/>
              <a:t> a </a:t>
            </a:r>
            <a:r>
              <a:rPr lang="en-US" dirty="0" err="1"/>
              <a:t>răspândirii</a:t>
            </a:r>
            <a:r>
              <a:rPr lang="en-US" dirty="0"/>
              <a:t> </a:t>
            </a:r>
            <a:r>
              <a:rPr lang="en-US" dirty="0" err="1"/>
              <a:t>dezinformarii</a:t>
            </a:r>
            <a:r>
              <a:rPr lang="en-US" dirty="0"/>
              <a:t>, </a:t>
            </a:r>
            <a:r>
              <a:rPr lang="en-US" dirty="0" err="1"/>
              <a:t>dezinformarii</a:t>
            </a:r>
            <a:r>
              <a:rPr lang="en-US" dirty="0"/>
              <a:t>, </a:t>
            </a:r>
            <a:r>
              <a:rPr lang="en-US" dirty="0" err="1"/>
              <a:t>teorii</a:t>
            </a:r>
            <a:r>
              <a:rPr lang="en-US" dirty="0"/>
              <a:t> ale </a:t>
            </a:r>
            <a:r>
              <a:rPr lang="en-US" dirty="0" err="1"/>
              <a:t>conspirației</a:t>
            </a:r>
            <a:r>
              <a:rPr lang="en-US" dirty="0"/>
              <a:t>, </a:t>
            </a:r>
            <a:r>
              <a:rPr lang="en-US" dirty="0" err="1"/>
              <a:t>discurs</a:t>
            </a:r>
            <a:r>
              <a:rPr lang="en-US" dirty="0"/>
              <a:t> instigator la </a:t>
            </a:r>
            <a:r>
              <a:rPr lang="en-US" dirty="0" err="1"/>
              <a:t>ură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propagandă</a:t>
            </a:r>
            <a:r>
              <a:rPr lang="en-US" dirty="0"/>
              <a:t> din </a:t>
            </a:r>
            <a:r>
              <a:rPr lang="en-US" dirty="0" err="1"/>
              <a:t>partea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game </a:t>
            </a:r>
            <a:r>
              <a:rPr lang="en-US" dirty="0" err="1"/>
              <a:t>largi</a:t>
            </a:r>
            <a:r>
              <a:rPr lang="en-US" dirty="0"/>
              <a:t> de </a:t>
            </a:r>
            <a:r>
              <a:rPr lang="en-US" dirty="0" err="1"/>
              <a:t>actori</a:t>
            </a:r>
            <a:r>
              <a:rPr lang="en-US" dirty="0"/>
              <a:t> (Cocking &amp; van den Hoven, 2018 ),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cetățeni</a:t>
            </a:r>
            <a:r>
              <a:rPr lang="en-US" dirty="0"/>
              <a:t> </a:t>
            </a:r>
            <a:r>
              <a:rPr lang="en-US" dirty="0" err="1"/>
              <a:t>individuali</a:t>
            </a:r>
            <a:r>
              <a:rPr lang="en-US" dirty="0"/>
              <a:t>, </a:t>
            </a:r>
            <a:r>
              <a:rPr lang="en-US" dirty="0" err="1"/>
              <a:t>grupuri</a:t>
            </a:r>
            <a:r>
              <a:rPr lang="en-US" dirty="0"/>
              <a:t> de </a:t>
            </a:r>
            <a:r>
              <a:rPr lang="en-US" dirty="0" err="1"/>
              <a:t>presiune</a:t>
            </a:r>
            <a:r>
              <a:rPr lang="en-US" dirty="0"/>
              <a:t> cu un </a:t>
            </a:r>
            <a:r>
              <a:rPr lang="en-US" dirty="0" err="1"/>
              <a:t>singur</a:t>
            </a:r>
            <a:r>
              <a:rPr lang="en-US" dirty="0"/>
              <a:t> </a:t>
            </a:r>
            <a:r>
              <a:rPr lang="en-US" dirty="0" err="1"/>
              <a:t>subiect</a:t>
            </a:r>
            <a:r>
              <a:rPr lang="en-US" dirty="0"/>
              <a:t>, </a:t>
            </a:r>
            <a:r>
              <a:rPr lang="en-US" dirty="0" err="1"/>
              <a:t>grupuri</a:t>
            </a:r>
            <a:r>
              <a:rPr lang="en-US" dirty="0"/>
              <a:t> </a:t>
            </a:r>
            <a:r>
              <a:rPr lang="en-US" dirty="0" err="1"/>
              <a:t>extremiste</a:t>
            </a:r>
            <a:r>
              <a:rPr lang="en-US" dirty="0"/>
              <a:t> de </a:t>
            </a:r>
            <a:r>
              <a:rPr lang="en-US" dirty="0" err="1"/>
              <a:t>dreapta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</a:t>
            </a:r>
            <a:r>
              <a:rPr lang="en-US" dirty="0" err="1"/>
              <a:t>stânga</a:t>
            </a:r>
            <a:r>
              <a:rPr lang="en-US" dirty="0"/>
              <a:t>, </a:t>
            </a:r>
            <a:r>
              <a:rPr lang="en-US" dirty="0" err="1"/>
              <a:t>grupuri</a:t>
            </a:r>
            <a:r>
              <a:rPr lang="en-US" dirty="0"/>
              <a:t> </a:t>
            </a:r>
            <a:r>
              <a:rPr lang="en-US" dirty="0" err="1"/>
              <a:t>teroriste</a:t>
            </a:r>
            <a:r>
              <a:rPr lang="en-US" dirty="0"/>
              <a:t>, </a:t>
            </a:r>
            <a:r>
              <a:rPr lang="en-US" dirty="0" err="1"/>
              <a:t>organizații</a:t>
            </a:r>
            <a:r>
              <a:rPr lang="ro-RO" dirty="0"/>
              <a:t> infracționale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unele</a:t>
            </a:r>
            <a:r>
              <a:rPr lang="en-US" dirty="0"/>
              <a:t> </a:t>
            </a:r>
            <a:r>
              <a:rPr lang="en-US" dirty="0" err="1"/>
              <a:t>cazuri</a:t>
            </a:r>
            <a:r>
              <a:rPr lang="en-US" dirty="0"/>
              <a:t>, </a:t>
            </a:r>
            <a:r>
              <a:rPr lang="en-US" dirty="0" err="1"/>
              <a:t>guverne</a:t>
            </a:r>
            <a:r>
              <a:rPr lang="ro-RO" dirty="0"/>
              <a:t> și state, precum Rusia.</a:t>
            </a:r>
          </a:p>
          <a:p>
            <a:pPr algn="just"/>
            <a:endParaRPr lang="ro-RO" dirty="0"/>
          </a:p>
          <a:p>
            <a:pPr algn="just"/>
            <a:r>
              <a:rPr lang="ro-RO" dirty="0">
                <a:solidFill>
                  <a:srgbClr val="FF0066"/>
                </a:solidFill>
              </a:rPr>
              <a:t>P</a:t>
            </a:r>
            <a:r>
              <a:rPr lang="en-US" dirty="0" err="1">
                <a:solidFill>
                  <a:srgbClr val="FF0066"/>
                </a:solidFill>
              </a:rPr>
              <a:t>ropagan</a:t>
            </a:r>
            <a:r>
              <a:rPr lang="ro-RO" dirty="0">
                <a:solidFill>
                  <a:srgbClr val="FF0066"/>
                </a:solidFill>
              </a:rPr>
              <a:t>da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dirty="0" err="1">
                <a:solidFill>
                  <a:srgbClr val="FF0066"/>
                </a:solidFill>
              </a:rPr>
              <a:t>computațională</a:t>
            </a:r>
            <a:r>
              <a:rPr lang="ro-RO" dirty="0">
                <a:solidFill>
                  <a:srgbClr val="FF0066"/>
                </a:solidFill>
              </a:rPr>
              <a:t> în slujba agendelor politice (</a:t>
            </a:r>
            <a:r>
              <a:rPr lang="en-US" dirty="0">
                <a:solidFill>
                  <a:srgbClr val="FF0066"/>
                </a:solidFill>
              </a:rPr>
              <a:t>Woolley</a:t>
            </a:r>
            <a:r>
              <a:rPr lang="ro-RO" dirty="0">
                <a:solidFill>
                  <a:srgbClr val="FF0066"/>
                </a:solidFill>
              </a:rPr>
              <a:t>&amp;</a:t>
            </a:r>
            <a:r>
              <a:rPr lang="en-US" dirty="0">
                <a:solidFill>
                  <a:srgbClr val="FF0066"/>
                </a:solidFill>
              </a:rPr>
              <a:t>Howard</a:t>
            </a:r>
            <a:r>
              <a:rPr lang="ro-RO" dirty="0">
                <a:solidFill>
                  <a:srgbClr val="FF0066"/>
                </a:solidFill>
              </a:rPr>
              <a:t>, </a:t>
            </a:r>
            <a:r>
              <a:rPr lang="en-US" dirty="0">
                <a:solidFill>
                  <a:srgbClr val="FF0066"/>
                </a:solidFill>
              </a:rPr>
              <a:t>2019, pp. 4–5) </a:t>
            </a:r>
            <a:endParaRPr lang="ro-RO" dirty="0">
              <a:solidFill>
                <a:srgbClr val="FF0066"/>
              </a:solidFill>
            </a:endParaRPr>
          </a:p>
          <a:p>
            <a:pPr algn="just"/>
            <a:r>
              <a:rPr lang="ro-RO" dirty="0"/>
              <a:t>-</a:t>
            </a:r>
            <a:r>
              <a:rPr lang="en-US" dirty="0"/>
              <a:t> </a:t>
            </a:r>
            <a:r>
              <a:rPr lang="en-US" dirty="0" err="1"/>
              <a:t>generarea</a:t>
            </a:r>
            <a:r>
              <a:rPr lang="en-US" dirty="0"/>
              <a:t> </a:t>
            </a:r>
            <a:r>
              <a:rPr lang="en-US" dirty="0" err="1"/>
              <a:t>camerelor</a:t>
            </a:r>
            <a:r>
              <a:rPr lang="en-US" dirty="0"/>
              <a:t> de </a:t>
            </a:r>
            <a:r>
              <a:rPr lang="en-US" dirty="0" err="1"/>
              <a:t>ecou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utilizatorii</a:t>
            </a:r>
            <a:r>
              <a:rPr lang="en-US" dirty="0"/>
              <a:t> sunt </a:t>
            </a:r>
            <a:r>
              <a:rPr lang="en-US" dirty="0" err="1"/>
              <a:t>expuși</a:t>
            </a:r>
            <a:r>
              <a:rPr lang="en-US" dirty="0"/>
              <a:t> la </a:t>
            </a:r>
            <a:r>
              <a:rPr lang="en-US" dirty="0" err="1"/>
              <a:t>informații</a:t>
            </a:r>
            <a:r>
              <a:rPr lang="en-US" dirty="0"/>
              <a:t> care le </a:t>
            </a:r>
            <a:r>
              <a:rPr lang="en-US" dirty="0" err="1"/>
              <a:t>întăresc</a:t>
            </a:r>
            <a:r>
              <a:rPr lang="en-US" dirty="0"/>
              <a:t> </a:t>
            </a:r>
            <a:r>
              <a:rPr lang="en-US" dirty="0" err="1"/>
              <a:t>propriul</a:t>
            </a:r>
            <a:r>
              <a:rPr lang="en-US" dirty="0"/>
              <a:t> </a:t>
            </a:r>
            <a:r>
              <a:rPr lang="en-US" dirty="0" err="1"/>
              <a:t>punct</a:t>
            </a:r>
            <a:r>
              <a:rPr lang="en-US" dirty="0"/>
              <a:t> de Vedere</a:t>
            </a:r>
            <a:endParaRPr lang="ro-RO" dirty="0"/>
          </a:p>
          <a:p>
            <a:pPr algn="just"/>
            <a:r>
              <a:rPr lang="ro-RO" dirty="0"/>
              <a:t>- </a:t>
            </a:r>
            <a:r>
              <a:rPr lang="en-US" dirty="0" err="1"/>
              <a:t>algoritmii</a:t>
            </a:r>
            <a:r>
              <a:rPr lang="en-US" dirty="0"/>
              <a:t> de social media </a:t>
            </a:r>
            <a:r>
              <a:rPr lang="en-US" dirty="0" err="1"/>
              <a:t>ajustează</a:t>
            </a:r>
            <a:r>
              <a:rPr lang="en-US" dirty="0"/>
              <a:t> </a:t>
            </a:r>
            <a:r>
              <a:rPr lang="en-US" dirty="0" err="1"/>
              <a:t>conținutul</a:t>
            </a:r>
            <a:r>
              <a:rPr lang="en-US" dirty="0"/>
              <a:t> la care sunt </a:t>
            </a:r>
            <a:r>
              <a:rPr lang="en-US" dirty="0" err="1"/>
              <a:t>expuși</a:t>
            </a:r>
            <a:r>
              <a:rPr lang="en-US" dirty="0"/>
              <a:t> </a:t>
            </a:r>
            <a:r>
              <a:rPr lang="en-US" dirty="0" err="1"/>
              <a:t>utilizatorii</a:t>
            </a:r>
            <a:r>
              <a:rPr lang="en-US" dirty="0"/>
              <a:t>, </a:t>
            </a:r>
            <a:r>
              <a:rPr lang="en-US" dirty="0" err="1"/>
              <a:t>creând</a:t>
            </a:r>
            <a:r>
              <a:rPr lang="en-US" dirty="0"/>
              <a:t> bule de </a:t>
            </a:r>
            <a:r>
              <a:rPr lang="en-US" dirty="0" err="1"/>
              <a:t>filtrare</a:t>
            </a:r>
            <a:r>
              <a:rPr lang="en-US" dirty="0"/>
              <a:t>. </a:t>
            </a:r>
            <a:r>
              <a:rPr lang="ro-RO" dirty="0"/>
              <a:t>U</a:t>
            </a:r>
            <a:r>
              <a:rPr lang="en-US" dirty="0" err="1"/>
              <a:t>tilizatorul</a:t>
            </a:r>
            <a:r>
              <a:rPr lang="en-US" dirty="0"/>
              <a:t> individual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izolat</a:t>
            </a:r>
            <a:r>
              <a:rPr lang="en-US" dirty="0"/>
              <a:t> </a:t>
            </a:r>
            <a:r>
              <a:rPr lang="en-US" dirty="0" err="1"/>
              <a:t>dintr</a:t>
            </a:r>
            <a:r>
              <a:rPr lang="en-US" dirty="0"/>
              <a:t>-un </a:t>
            </a:r>
            <a:r>
              <a:rPr lang="en-US" dirty="0" err="1"/>
              <a:t>spectru</a:t>
            </a:r>
            <a:r>
              <a:rPr lang="en-US" dirty="0"/>
              <a:t> </a:t>
            </a:r>
            <a:r>
              <a:rPr lang="en-US" dirty="0" err="1"/>
              <a:t>larg</a:t>
            </a:r>
            <a:r>
              <a:rPr lang="en-US" dirty="0"/>
              <a:t> de </a:t>
            </a:r>
            <a:r>
              <a:rPr lang="en-US" dirty="0" err="1"/>
              <a:t>vederi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expus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principal </a:t>
            </a:r>
            <a:r>
              <a:rPr lang="en-US" dirty="0" err="1"/>
              <a:t>utilizatorilor</a:t>
            </a:r>
            <a:r>
              <a:rPr lang="en-US" dirty="0"/>
              <a:t> cu </a:t>
            </a:r>
            <a:r>
              <a:rPr lang="en-US" dirty="0" err="1"/>
              <a:t>vederi</a:t>
            </a:r>
            <a:r>
              <a:rPr lang="en-US" dirty="0"/>
              <a:t> </a:t>
            </a:r>
            <a:r>
              <a:rPr lang="en-US" dirty="0" err="1"/>
              <a:t>similare</a:t>
            </a:r>
            <a:r>
              <a:rPr lang="en-US" dirty="0"/>
              <a:t> cu ale lor.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întărește</a:t>
            </a:r>
            <a:r>
              <a:rPr lang="en-US" dirty="0"/>
              <a:t> </a:t>
            </a:r>
            <a:r>
              <a:rPr lang="en-US" dirty="0" err="1"/>
              <a:t>opiniile</a:t>
            </a:r>
            <a:r>
              <a:rPr lang="en-US" dirty="0"/>
              <a:t> </a:t>
            </a:r>
            <a:r>
              <a:rPr lang="en-US" dirty="0" err="1"/>
              <a:t>utilizatorului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detrimentul</a:t>
            </a:r>
            <a:r>
              <a:rPr lang="en-US" dirty="0"/>
              <a:t> </a:t>
            </a:r>
            <a:r>
              <a:rPr lang="en-US" dirty="0" err="1"/>
              <a:t>opiniilor</a:t>
            </a:r>
            <a:r>
              <a:rPr lang="en-US" dirty="0"/>
              <a:t> </a:t>
            </a:r>
            <a:r>
              <a:rPr lang="en-US" dirty="0" err="1"/>
              <a:t>concurente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al </a:t>
            </a:r>
            <a:r>
              <a:rPr lang="en-US" dirty="0" err="1"/>
              <a:t>informațiilor</a:t>
            </a:r>
            <a:r>
              <a:rPr lang="en-US" dirty="0"/>
              <a:t> care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contesta</a:t>
            </a:r>
            <a:r>
              <a:rPr lang="en-US" dirty="0"/>
              <a:t> </a:t>
            </a:r>
            <a:r>
              <a:rPr lang="en-US" dirty="0" err="1"/>
              <a:t>punctul</a:t>
            </a:r>
            <a:r>
              <a:rPr lang="en-US" dirty="0"/>
              <a:t> de </a:t>
            </a:r>
            <a:r>
              <a:rPr lang="en-US" dirty="0" err="1"/>
              <a:t>vedere</a:t>
            </a:r>
            <a:r>
              <a:rPr lang="en-US" dirty="0"/>
              <a:t> al </a:t>
            </a:r>
            <a:r>
              <a:rPr lang="en-US" dirty="0" err="1"/>
              <a:t>utilizatorilor</a:t>
            </a:r>
            <a:r>
              <a:rPr lang="en-US" dirty="0"/>
              <a:t>, </a:t>
            </a:r>
            <a:r>
              <a:rPr lang="en-US" dirty="0" err="1"/>
              <a:t>conducând</a:t>
            </a:r>
            <a:r>
              <a:rPr lang="en-US" dirty="0"/>
              <a:t> </a:t>
            </a:r>
            <a:r>
              <a:rPr lang="en-US" dirty="0" err="1"/>
              <a:t>astfel</a:t>
            </a:r>
            <a:r>
              <a:rPr lang="en-US" dirty="0"/>
              <a:t> la o </a:t>
            </a:r>
            <a:r>
              <a:rPr lang="en-US" dirty="0" err="1"/>
              <a:t>creștere</a:t>
            </a:r>
            <a:r>
              <a:rPr lang="en-US" dirty="0"/>
              <a:t> a </a:t>
            </a:r>
            <a:r>
              <a:rPr lang="en-US" dirty="0" err="1"/>
              <a:t>perspectivelor</a:t>
            </a:r>
            <a:r>
              <a:rPr lang="en-US" dirty="0"/>
              <a:t> </a:t>
            </a:r>
            <a:r>
              <a:rPr lang="en-US" dirty="0" err="1"/>
              <a:t>înrădăcinate</a:t>
            </a:r>
            <a:r>
              <a:rPr lang="en-US" dirty="0"/>
              <a:t> „</a:t>
            </a:r>
            <a:r>
              <a:rPr lang="en-US" dirty="0" err="1"/>
              <a:t>întărite</a:t>
            </a:r>
            <a:r>
              <a:rPr lang="en-US" dirty="0"/>
              <a:t>” care nu sunt </a:t>
            </a:r>
            <a:r>
              <a:rPr lang="en-US" dirty="0" err="1"/>
              <a:t>deschise</a:t>
            </a:r>
            <a:r>
              <a:rPr lang="en-US" dirty="0"/>
              <a:t> </a:t>
            </a:r>
            <a:r>
              <a:rPr lang="en-US" dirty="0" err="1"/>
              <a:t>revizuirii</a:t>
            </a:r>
            <a:r>
              <a:rPr lang="en-US" dirty="0"/>
              <a:t>. </a:t>
            </a:r>
            <a:r>
              <a:rPr lang="en-US" dirty="0" err="1"/>
              <a:t>Rezultatul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slăbire</a:t>
            </a:r>
            <a:r>
              <a:rPr lang="en-US" dirty="0"/>
              <a:t> a </a:t>
            </a:r>
            <a:r>
              <a:rPr lang="en-US" dirty="0" err="1"/>
              <a:t>discuțiilor</a:t>
            </a:r>
            <a:r>
              <a:rPr lang="en-US" dirty="0"/>
              <a:t> </a:t>
            </a:r>
            <a:r>
              <a:rPr lang="en-US" dirty="0" err="1"/>
              <a:t>bazate</a:t>
            </a:r>
            <a:r>
              <a:rPr lang="en-US" dirty="0"/>
              <a:t> pe </a:t>
            </a:r>
            <a:r>
              <a:rPr lang="en-US" dirty="0" err="1"/>
              <a:t>dovezi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o </a:t>
            </a:r>
            <a:r>
              <a:rPr lang="en-US" dirty="0" err="1"/>
              <a:t>polarizare</a:t>
            </a:r>
            <a:r>
              <a:rPr lang="en-US" dirty="0"/>
              <a:t> a </a:t>
            </a:r>
            <a:r>
              <a:rPr lang="en-US" dirty="0" err="1"/>
              <a:t>discursului</a:t>
            </a:r>
            <a:r>
              <a:rPr lang="en-US" dirty="0"/>
              <a:t> politic care </a:t>
            </a:r>
            <a:r>
              <a:rPr lang="en-US" dirty="0" err="1"/>
              <a:t>facilitează</a:t>
            </a:r>
            <a:r>
              <a:rPr lang="en-US" dirty="0"/>
              <a:t> </a:t>
            </a:r>
            <a:r>
              <a:rPr lang="en-US" dirty="0" err="1"/>
              <a:t>opinii</a:t>
            </a:r>
            <a:r>
              <a:rPr lang="en-US" dirty="0"/>
              <a:t> </a:t>
            </a:r>
            <a:r>
              <a:rPr lang="en-US" dirty="0" err="1"/>
              <a:t>extremiste</a:t>
            </a:r>
            <a:r>
              <a:rPr lang="en-US" dirty="0"/>
              <a:t> (</a:t>
            </a:r>
            <a:r>
              <a:rPr lang="en-US" dirty="0" err="1"/>
              <a:t>D'Alessio</a:t>
            </a:r>
            <a:r>
              <a:rPr lang="en-US" dirty="0"/>
              <a:t>, 2021 ).</a:t>
            </a:r>
          </a:p>
        </p:txBody>
      </p:sp>
    </p:spTree>
    <p:extLst>
      <p:ext uri="{BB962C8B-B14F-4D97-AF65-F5344CB8AC3E}">
        <p14:creationId xmlns:p14="http://schemas.microsoft.com/office/powerpoint/2010/main" val="2450245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353527-E080-7CD6-E1CD-30DCB1539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24" y="0"/>
            <a:ext cx="7921375" cy="3233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EAD8A5-6A65-2D4F-E4A8-2918AA1F1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529"/>
            <a:ext cx="8574157" cy="36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8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081F3F-AAA1-695C-4887-4185CDEDD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8957" cy="3552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768C8-9D8A-72FF-13A6-3CB6A367B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3505200"/>
            <a:ext cx="8759687" cy="3207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AC4AD-A17C-8C99-FAF9-BAB89CE5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57" y="0"/>
            <a:ext cx="3313043" cy="3459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1E9911-71EB-855A-84C3-88CF86059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56" y="3429001"/>
            <a:ext cx="33130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8131D-C8D0-9784-DBE1-C0F669E66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469D6-CCA9-8BB2-67F8-AB48538C2DE8}"/>
              </a:ext>
            </a:extLst>
          </p:cNvPr>
          <p:cNvSpPr txBox="1"/>
          <p:nvPr/>
        </p:nvSpPr>
        <p:spPr>
          <a:xfrm>
            <a:off x="46382" y="319137"/>
            <a:ext cx="12099235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FFFF00"/>
                </a:solidFill>
              </a:rPr>
              <a:t>P</a:t>
            </a:r>
            <a:r>
              <a:rPr lang="en-US" dirty="0" err="1">
                <a:solidFill>
                  <a:srgbClr val="FFFF00"/>
                </a:solidFill>
              </a:rPr>
              <a:t>rogramul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NeuroStrike</a:t>
            </a:r>
            <a:r>
              <a:rPr lang="en-US" dirty="0">
                <a:solidFill>
                  <a:srgbClr val="FFFF00"/>
                </a:solidFill>
              </a:rPr>
              <a:t> al </a:t>
            </a:r>
            <a:r>
              <a:rPr lang="en-US" dirty="0" err="1">
                <a:solidFill>
                  <a:srgbClr val="FFFF00"/>
                </a:solidFill>
              </a:rPr>
              <a:t>Partidului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Comunist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Chinez</a:t>
            </a:r>
            <a:r>
              <a:rPr lang="en-US" dirty="0">
                <a:solidFill>
                  <a:srgbClr val="FFFF00"/>
                </a:solidFill>
              </a:rPr>
              <a:t>” </a:t>
            </a:r>
            <a:r>
              <a:rPr lang="ro-RO" dirty="0">
                <a:solidFill>
                  <a:srgbClr val="FFFF00"/>
                </a:solidFill>
              </a:rPr>
              <a:t>-</a:t>
            </a:r>
            <a:r>
              <a:rPr lang="en-US" dirty="0">
                <a:solidFill>
                  <a:srgbClr val="FFFF00"/>
                </a:solidFill>
              </a:rPr>
              <a:t>un </a:t>
            </a:r>
            <a:r>
              <a:rPr lang="en-US" dirty="0" err="1">
                <a:solidFill>
                  <a:srgbClr val="FFFF00"/>
                </a:solidFill>
              </a:rPr>
              <a:t>nou</a:t>
            </a:r>
            <a:r>
              <a:rPr lang="en-US" dirty="0">
                <a:solidFill>
                  <a:srgbClr val="FFFF00"/>
                </a:solidFill>
              </a:rPr>
              <a:t> tip de arm</a:t>
            </a:r>
            <a:r>
              <a:rPr lang="ro-RO" dirty="0">
                <a:solidFill>
                  <a:srgbClr val="FFFF00"/>
                </a:solidFill>
              </a:rPr>
              <a:t>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neurologică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o-RO" dirty="0">
              <a:solidFill>
                <a:srgbClr val="FFFF00"/>
              </a:solidFill>
            </a:endParaRPr>
          </a:p>
          <a:p>
            <a:r>
              <a:rPr lang="ro-RO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capabil</a:t>
            </a:r>
            <a:r>
              <a:rPr lang="ro-RO" dirty="0">
                <a:solidFill>
                  <a:srgbClr val="FFFF00"/>
                </a:solidFill>
              </a:rPr>
              <a:t>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dezactiveze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capacitățile</a:t>
            </a:r>
            <a:r>
              <a:rPr lang="en-US" dirty="0">
                <a:solidFill>
                  <a:srgbClr val="FFFF00"/>
                </a:solidFill>
              </a:rPr>
              <a:t> cognitive ale </a:t>
            </a:r>
            <a:r>
              <a:rPr lang="en-US" dirty="0" err="1">
                <a:solidFill>
                  <a:srgbClr val="FFFF00"/>
                </a:solidFill>
              </a:rPr>
              <a:t>țintelor</a:t>
            </a:r>
            <a:r>
              <a:rPr lang="ro-RO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să</a:t>
            </a:r>
            <a:r>
              <a:rPr lang="en-US" dirty="0">
                <a:solidFill>
                  <a:srgbClr val="FFFF00"/>
                </a:solidFill>
              </a:rPr>
              <a:t> le </a:t>
            </a:r>
            <a:r>
              <a:rPr lang="en-US" dirty="0" err="1">
                <a:solidFill>
                  <a:srgbClr val="FFFF00"/>
                </a:solidFill>
              </a:rPr>
              <a:t>controleze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creierul</a:t>
            </a:r>
            <a:r>
              <a:rPr lang="en-US" dirty="0">
                <a:solidFill>
                  <a:srgbClr val="FFFF00"/>
                </a:solidFill>
              </a:rPr>
              <a:t>. </a:t>
            </a:r>
            <a:endParaRPr lang="ro-RO" dirty="0">
              <a:solidFill>
                <a:srgbClr val="FFFF00"/>
              </a:solidFill>
            </a:endParaRPr>
          </a:p>
          <a:p>
            <a:r>
              <a:rPr lang="ro-RO" dirty="0">
                <a:solidFill>
                  <a:srgbClr val="FFFF00"/>
                </a:solidFill>
              </a:rPr>
              <a:t> - a</a:t>
            </a:r>
            <a:r>
              <a:rPr lang="en-US" dirty="0" err="1">
                <a:solidFill>
                  <a:srgbClr val="FFFF00"/>
                </a:solidFill>
              </a:rPr>
              <a:t>ce</a:t>
            </a:r>
            <a:r>
              <a:rPr lang="ro-RO" dirty="0">
                <a:solidFill>
                  <a:srgbClr val="FFFF00"/>
                </a:solidFill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st</a:t>
            </a:r>
            <a:r>
              <a:rPr lang="ro-RO" dirty="0">
                <a:solidFill>
                  <a:srgbClr val="FFFF00"/>
                </a:solidFill>
              </a:rPr>
              <a:t>ă</a:t>
            </a:r>
            <a:r>
              <a:rPr lang="en-US" dirty="0">
                <a:solidFill>
                  <a:srgbClr val="FFFF00"/>
                </a:solidFill>
              </a:rPr>
              <a:t> arm</a:t>
            </a:r>
            <a:r>
              <a:rPr lang="ro-RO" dirty="0">
                <a:solidFill>
                  <a:srgbClr val="FFFF00"/>
                </a:solidFill>
              </a:rPr>
              <a:t>ă </a:t>
            </a:r>
            <a:r>
              <a:rPr lang="en-US" dirty="0">
                <a:solidFill>
                  <a:srgbClr val="FFFF00"/>
                </a:solidFill>
              </a:rPr>
              <a:t>po</a:t>
            </a:r>
            <a:r>
              <a:rPr lang="ro-RO" dirty="0">
                <a:solidFill>
                  <a:srgbClr val="FFFF00"/>
                </a:solidFill>
              </a:rPr>
              <a:t>a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ro-RO" dirty="0">
                <a:solidFill>
                  <a:srgbClr val="FFFF00"/>
                </a:solidFill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cauza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probleme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neurologice</a:t>
            </a:r>
            <a:r>
              <a:rPr lang="en-US" dirty="0">
                <a:solidFill>
                  <a:srgbClr val="FFFF00"/>
                </a:solidFill>
              </a:rPr>
              <a:t> la </a:t>
            </a:r>
            <a:r>
              <a:rPr lang="ro-RO" dirty="0">
                <a:solidFill>
                  <a:srgbClr val="FFFF00"/>
                </a:solidFill>
              </a:rPr>
              <a:t>oameni și</a:t>
            </a:r>
            <a:r>
              <a:rPr lang="en-US" dirty="0">
                <a:solidFill>
                  <a:srgbClr val="FFFF00"/>
                </a:solidFill>
              </a:rPr>
              <a:t> reduce </a:t>
            </a:r>
            <a:r>
              <a:rPr lang="en-US" dirty="0" err="1">
                <a:solidFill>
                  <a:srgbClr val="FFFF00"/>
                </a:solidFill>
              </a:rPr>
              <a:t>gradul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conștientizare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ro-RO" dirty="0">
              <a:solidFill>
                <a:srgbClr val="FFFF00"/>
              </a:solidFill>
            </a:endParaRPr>
          </a:p>
          <a:p>
            <a:r>
              <a:rPr lang="ro-RO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modific</a:t>
            </a:r>
            <a:r>
              <a:rPr lang="ro-RO" dirty="0">
                <a:solidFill>
                  <a:srgbClr val="FFFF00"/>
                </a:solidFill>
              </a:rPr>
              <a:t>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creierul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soldaților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luptă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 err="1">
                <a:solidFill>
                  <a:srgbClr val="FFFF00"/>
                </a:solidFill>
              </a:rPr>
              <a:t>NeuroStrike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așa</a:t>
            </a:r>
            <a:r>
              <a:rPr lang="en-US" dirty="0">
                <a:solidFill>
                  <a:srgbClr val="FFFF00"/>
                </a:solidFill>
              </a:rPr>
              <a:t> cum </a:t>
            </a:r>
            <a:r>
              <a:rPr lang="en-US" dirty="0" err="1">
                <a:solidFill>
                  <a:srgbClr val="FFFF00"/>
                </a:solidFill>
              </a:rPr>
              <a:t>este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definit</a:t>
            </a:r>
            <a:r>
              <a:rPr lang="en-US" dirty="0">
                <a:solidFill>
                  <a:srgbClr val="FFFF00"/>
                </a:solidFill>
              </a:rPr>
              <a:t> de McCreight - un expert </a:t>
            </a:r>
            <a:r>
              <a:rPr lang="en-US" dirty="0" err="1">
                <a:solidFill>
                  <a:srgbClr val="FFFF00"/>
                </a:solidFill>
              </a:rPr>
              <a:t>binecunoscut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războiul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cognitiv</a:t>
            </a:r>
            <a:r>
              <a:rPr lang="en-US" dirty="0">
                <a:solidFill>
                  <a:srgbClr val="FFFF00"/>
                </a:solidFill>
              </a:rPr>
              <a:t>, se </a:t>
            </a:r>
            <a:r>
              <a:rPr lang="en-US" dirty="0" err="1">
                <a:solidFill>
                  <a:srgbClr val="FFFF00"/>
                </a:solidFill>
              </a:rPr>
              <a:t>referă</a:t>
            </a:r>
            <a:endParaRPr lang="en-US" dirty="0">
              <a:solidFill>
                <a:srgbClr val="FFFF00"/>
              </a:solidFill>
            </a:endParaRPr>
          </a:p>
          <a:p>
            <a:endParaRPr lang="ro-RO" dirty="0">
              <a:solidFill>
                <a:srgbClr val="FFFF00"/>
              </a:solidFill>
            </a:endParaRPr>
          </a:p>
          <a:p>
            <a:r>
              <a:rPr lang="en-US" sz="2400" b="1" dirty="0" err="1">
                <a:solidFill>
                  <a:srgbClr val="FFFF00"/>
                </a:solidFill>
              </a:rPr>
              <a:t>NeuroStrike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războiul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psihologic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o-RO" dirty="0">
                <a:solidFill>
                  <a:srgbClr val="FFFF00"/>
                </a:solidFill>
              </a:rPr>
              <a:t>al CHINEI</a:t>
            </a:r>
          </a:p>
          <a:p>
            <a:r>
              <a:rPr lang="ro-RO" dirty="0">
                <a:solidFill>
                  <a:srgbClr val="FFFF00"/>
                </a:solidFill>
              </a:rPr>
              <a:t>-</a:t>
            </a:r>
            <a:r>
              <a:rPr lang="en-US" dirty="0">
                <a:solidFill>
                  <a:srgbClr val="FFFF00"/>
                </a:solidFill>
              </a:rPr>
              <a:t> component</a:t>
            </a:r>
            <a:r>
              <a:rPr lang="ro-RO" dirty="0">
                <a:solidFill>
                  <a:srgbClr val="FFFF00"/>
                </a:solidFill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bază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strategiei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o-RO" dirty="0">
                <a:solidFill>
                  <a:srgbClr val="FFFF00"/>
                </a:solidFill>
              </a:rPr>
              <a:t>CHINEI </a:t>
            </a:r>
            <a:r>
              <a:rPr lang="en-US" dirty="0">
                <a:solidFill>
                  <a:srgbClr val="FFFF00"/>
                </a:solidFill>
              </a:rPr>
              <a:t>de </a:t>
            </a:r>
            <a:r>
              <a:rPr lang="en-US" dirty="0" err="1">
                <a:solidFill>
                  <a:srgbClr val="FFFF00"/>
                </a:solidFill>
              </a:rPr>
              <a:t>război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asimetric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împotriva</a:t>
            </a:r>
            <a:r>
              <a:rPr lang="en-US" dirty="0">
                <a:solidFill>
                  <a:srgbClr val="FFFF00"/>
                </a:solidFill>
              </a:rPr>
              <a:t> SUA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aliaților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săi</a:t>
            </a:r>
            <a:r>
              <a:rPr lang="en-US" dirty="0">
                <a:solidFill>
                  <a:srgbClr val="FFFF00"/>
                </a:solidFill>
              </a:rPr>
              <a:t> din Indo-Pacific</a:t>
            </a:r>
            <a:endParaRPr lang="ro-RO" dirty="0">
              <a:solidFill>
                <a:srgbClr val="FFFF00"/>
              </a:solidFill>
            </a:endParaRPr>
          </a:p>
          <a:p>
            <a:r>
              <a:rPr lang="ro-RO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ordinea</a:t>
            </a:r>
            <a:r>
              <a:rPr lang="en-US" dirty="0">
                <a:solidFill>
                  <a:srgbClr val="FFFF00"/>
                </a:solidFill>
              </a:rPr>
              <a:t> standard de </a:t>
            </a:r>
            <a:r>
              <a:rPr lang="en-US" dirty="0" err="1">
                <a:solidFill>
                  <a:srgbClr val="FFFF00"/>
                </a:solidFill>
              </a:rPr>
              <a:t>luptă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Partidului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Comunist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Chinez</a:t>
            </a:r>
            <a:r>
              <a:rPr lang="en-US" dirty="0">
                <a:solidFill>
                  <a:srgbClr val="FFFF00"/>
                </a:solidFill>
              </a:rPr>
              <a:t> (PCC); nu un set </a:t>
            </a:r>
            <a:r>
              <a:rPr lang="en-US" dirty="0" err="1">
                <a:solidFill>
                  <a:srgbClr val="FFFF00"/>
                </a:solidFill>
              </a:rPr>
              <a:t>neconvențional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capabilități</a:t>
            </a:r>
            <a:r>
              <a:rPr lang="en-US" dirty="0">
                <a:solidFill>
                  <a:srgbClr val="FFFF00"/>
                </a:solidFill>
              </a:rPr>
              <a:t> care </a:t>
            </a:r>
            <a:r>
              <a:rPr lang="en-US" dirty="0" err="1">
                <a:solidFill>
                  <a:srgbClr val="FFFF00"/>
                </a:solidFill>
              </a:rPr>
              <a:t>să</a:t>
            </a:r>
            <a:r>
              <a:rPr lang="en-US" dirty="0">
                <a:solidFill>
                  <a:srgbClr val="FFFF00"/>
                </a:solidFill>
              </a:rPr>
              <a:t> fie </a:t>
            </a:r>
            <a:r>
              <a:rPr lang="en-US" dirty="0" err="1">
                <a:solidFill>
                  <a:srgbClr val="FFFF00"/>
                </a:solidFill>
              </a:rPr>
              <a:t>utilizate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numai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circumstanțe</a:t>
            </a:r>
            <a:r>
              <a:rPr lang="en-US" dirty="0">
                <a:solidFill>
                  <a:srgbClr val="FFFF00"/>
                </a:solidFill>
              </a:rPr>
              <a:t> extreme. </a:t>
            </a:r>
            <a:endParaRPr lang="ro-RO" dirty="0">
              <a:solidFill>
                <a:srgbClr val="FFFF00"/>
              </a:solidFill>
            </a:endParaRPr>
          </a:p>
          <a:p>
            <a:r>
              <a:rPr lang="ro-RO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gândirea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strategică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Chinei</a:t>
            </a:r>
            <a:r>
              <a:rPr lang="en-US" dirty="0">
                <a:solidFill>
                  <a:srgbClr val="FFFF00"/>
                </a:solidFill>
              </a:rPr>
              <a:t>.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A</a:t>
            </a:r>
            <a:r>
              <a:rPr lang="en-US" dirty="0" err="1">
                <a:solidFill>
                  <a:schemeClr val="bg1"/>
                </a:solidFill>
              </a:rPr>
              <a:t>rmonizarea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neuroștiinței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China se </a:t>
            </a:r>
            <a:r>
              <a:rPr lang="en-US" dirty="0" err="1">
                <a:solidFill>
                  <a:schemeClr val="bg1"/>
                </a:solidFill>
              </a:rPr>
              <a:t>extinde</a:t>
            </a:r>
            <a:r>
              <a:rPr lang="en-US" dirty="0">
                <a:solidFill>
                  <a:schemeClr val="bg1"/>
                </a:solidFill>
              </a:rPr>
              <a:t> cu </a:t>
            </a:r>
            <a:r>
              <a:rPr lang="en-US" dirty="0" err="1">
                <a:solidFill>
                  <a:schemeClr val="bg1"/>
                </a:solidFill>
              </a:rPr>
              <a:t>mult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dincolo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sfera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armelor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clasice</a:t>
            </a:r>
            <a:r>
              <a:rPr lang="en-US" dirty="0">
                <a:solidFill>
                  <a:schemeClr val="bg1"/>
                </a:solidFill>
              </a:rPr>
              <a:t> cu </a:t>
            </a:r>
            <a:r>
              <a:rPr lang="en-US" dirty="0" err="1">
                <a:solidFill>
                  <a:schemeClr val="bg1"/>
                </a:solidFill>
              </a:rPr>
              <a:t>microunde</a:t>
            </a:r>
            <a:r>
              <a:rPr lang="en-US" dirty="0">
                <a:solidFill>
                  <a:schemeClr val="bg1"/>
                </a:solidFill>
              </a:rPr>
              <a:t>; 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 - </a:t>
            </a:r>
            <a:r>
              <a:rPr lang="en-US" dirty="0">
                <a:solidFill>
                  <a:schemeClr val="bg1"/>
                </a:solidFill>
              </a:rPr>
              <a:t>include</a:t>
            </a:r>
            <a:r>
              <a:rPr lang="ro-RO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utilizarea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interfețe</a:t>
            </a:r>
            <a:r>
              <a:rPr lang="en-US" dirty="0">
                <a:solidFill>
                  <a:schemeClr val="bg1"/>
                </a:solidFill>
              </a:rPr>
              <a:t> om-computer </a:t>
            </a:r>
            <a:r>
              <a:rPr lang="en-US" dirty="0" err="1">
                <a:solidFill>
                  <a:schemeClr val="bg1"/>
                </a:solidFill>
              </a:rPr>
              <a:t>distribuite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masiv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controla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populații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întregi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arme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concepute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provoca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daune</a:t>
            </a:r>
            <a:r>
              <a:rPr lang="en-US" dirty="0">
                <a:solidFill>
                  <a:schemeClr val="bg1"/>
                </a:solidFill>
              </a:rPr>
              <a:t> cognitive. 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 - inamicii CHINEI </a:t>
            </a:r>
            <a:r>
              <a:rPr lang="en-US" dirty="0">
                <a:solidFill>
                  <a:schemeClr val="bg1"/>
                </a:solidFill>
              </a:rPr>
              <a:t>pot fi </a:t>
            </a:r>
            <a:r>
              <a:rPr lang="en-US" dirty="0" err="1">
                <a:solidFill>
                  <a:schemeClr val="bg1"/>
                </a:solidFill>
              </a:rPr>
              <a:t>elimina</a:t>
            </a:r>
            <a:r>
              <a:rPr lang="ro-RO" dirty="0">
                <a:solidFill>
                  <a:schemeClr val="bg1"/>
                </a:solidFill>
              </a:rPr>
              <a:t>ți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aceste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insufl</a:t>
            </a:r>
            <a:r>
              <a:rPr lang="ro-RO" dirty="0">
                <a:solidFill>
                  <a:schemeClr val="bg1"/>
                </a:solidFill>
              </a:rPr>
              <a:t>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frici</a:t>
            </a:r>
            <a:r>
              <a:rPr lang="en-US" dirty="0">
                <a:solidFill>
                  <a:schemeClr val="bg1"/>
                </a:solidFill>
              </a:rPr>
              <a:t> intense </a:t>
            </a:r>
            <a:r>
              <a:rPr lang="en-US" dirty="0" err="1">
                <a:solidFill>
                  <a:schemeClr val="bg1"/>
                </a:solidFill>
              </a:rPr>
              <a:t>sau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altor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forme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incoerență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cognitivă</a:t>
            </a:r>
            <a:r>
              <a:rPr lang="en-US" dirty="0">
                <a:solidFill>
                  <a:schemeClr val="bg1"/>
                </a:solidFill>
              </a:rPr>
              <a:t> care </a:t>
            </a:r>
            <a:r>
              <a:rPr lang="en-US" dirty="0" err="1">
                <a:solidFill>
                  <a:schemeClr val="bg1"/>
                </a:solidFill>
              </a:rPr>
              <a:t>duc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inacțiune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ro-RO" dirty="0">
              <a:solidFill>
                <a:srgbClr val="FFFF00"/>
              </a:solidFill>
            </a:endParaRPr>
          </a:p>
          <a:p>
            <a:endParaRPr lang="ro-RO" dirty="0">
              <a:solidFill>
                <a:srgbClr val="FFFF00"/>
              </a:solidFill>
            </a:endParaRPr>
          </a:p>
          <a:p>
            <a:r>
              <a:rPr lang="ro-RO" dirty="0">
                <a:solidFill>
                  <a:srgbClr val="FFFF00"/>
                </a:solidFill>
              </a:rPr>
              <a:t>NEUROSTRIKE - </a:t>
            </a:r>
            <a:r>
              <a:rPr lang="en-US" dirty="0" err="1">
                <a:solidFill>
                  <a:srgbClr val="FFFF00"/>
                </a:solidFill>
              </a:rPr>
              <a:t>țintirea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proiectată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creierului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soldaților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civililor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folosind</a:t>
            </a:r>
            <a:r>
              <a:rPr lang="en-US" dirty="0">
                <a:solidFill>
                  <a:srgbClr val="FFFF00"/>
                </a:solidFill>
              </a:rPr>
              <a:t> o </a:t>
            </a:r>
            <a:r>
              <a:rPr lang="en-US" dirty="0" err="1">
                <a:solidFill>
                  <a:srgbClr val="FFFF00"/>
                </a:solidFill>
              </a:rPr>
              <a:t>tehnologie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o-RO" dirty="0">
                <a:solidFill>
                  <a:srgbClr val="FFFF00"/>
                </a:solidFill>
              </a:rPr>
              <a:t>                      </a:t>
            </a:r>
            <a:r>
              <a:rPr lang="en-US" dirty="0">
                <a:solidFill>
                  <a:srgbClr val="FFFF00"/>
                </a:solidFill>
              </a:rPr>
              <a:t>non-</a:t>
            </a:r>
            <a:r>
              <a:rPr lang="en-US" dirty="0" err="1">
                <a:solidFill>
                  <a:srgbClr val="FFFF00"/>
                </a:solidFill>
              </a:rPr>
              <a:t>cinetică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pentru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afecta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cogniția</a:t>
            </a:r>
            <a:r>
              <a:rPr lang="en-US" dirty="0">
                <a:solidFill>
                  <a:srgbClr val="FFFF00"/>
                </a:solidFill>
              </a:rPr>
              <a:t>, a reduce </a:t>
            </a:r>
            <a:r>
              <a:rPr lang="en-US" dirty="0" err="1">
                <a:solidFill>
                  <a:srgbClr val="FFFF00"/>
                </a:solidFill>
              </a:rPr>
              <a:t>conștientizarea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situației</a:t>
            </a:r>
            <a:r>
              <a:rPr lang="en-US" dirty="0">
                <a:solidFill>
                  <a:srgbClr val="FFFF00"/>
                </a:solidFill>
              </a:rPr>
              <a:t>, a </a:t>
            </a:r>
            <a:r>
              <a:rPr lang="en-US" dirty="0" err="1">
                <a:solidFill>
                  <a:srgbClr val="FFFF00"/>
                </a:solidFill>
              </a:rPr>
              <a:t>provoca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degradare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neurologică</a:t>
            </a:r>
            <a:r>
              <a:rPr lang="en-US" dirty="0">
                <a:solidFill>
                  <a:srgbClr val="FFFF00"/>
                </a:solidFill>
              </a:rPr>
              <a:t> pe termen lung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ceață</a:t>
            </a:r>
            <a:r>
              <a:rPr lang="ro-RO" dirty="0">
                <a:solidFill>
                  <a:srgbClr val="FFFF00"/>
                </a:solidFill>
              </a:rPr>
              <a:t> mentală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6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A89A5-00D7-C3E9-583A-B6AE8E1FE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0"/>
            <a:ext cx="120992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457CE-357E-29F4-3C41-67046A2E2FDE}"/>
              </a:ext>
            </a:extLst>
          </p:cNvPr>
          <p:cNvSpPr txBox="1"/>
          <p:nvPr/>
        </p:nvSpPr>
        <p:spPr>
          <a:xfrm>
            <a:off x="344556" y="556590"/>
            <a:ext cx="555266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Academia de </a:t>
            </a:r>
            <a:r>
              <a:rPr lang="en-US" dirty="0" err="1">
                <a:solidFill>
                  <a:srgbClr val="FFC000"/>
                </a:solidFill>
              </a:rPr>
              <a:t>Științe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Medicale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Militare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are 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divizie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numită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Centrul</a:t>
            </a:r>
            <a:r>
              <a:rPr lang="en-US" dirty="0">
                <a:solidFill>
                  <a:srgbClr val="FF6600"/>
                </a:solidFill>
              </a:rPr>
              <a:t> PLA </a:t>
            </a:r>
            <a:r>
              <a:rPr lang="en-US" dirty="0" err="1">
                <a:solidFill>
                  <a:srgbClr val="FF6600"/>
                </a:solidFill>
              </a:rPr>
              <a:t>pentru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Controlul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și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Prevenirea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Bolilor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unde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sunt fabricate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astfel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arme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Acest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institut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fost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inclus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pe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lista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neagră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controlului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exporturilor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Statele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Unite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în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decembrie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2021, 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din cauza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rolul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ui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său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principal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în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cercetarea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CCP </a:t>
            </a:r>
            <a:r>
              <a:rPr lang="en-US" dirty="0" err="1">
                <a:solidFill>
                  <a:srgbClr val="FF0000"/>
                </a:solidFill>
              </a:rPr>
              <a:t>NeuroStrike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China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lucrat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mult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timp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pentru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dezvolta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strategie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de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câștiga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războaie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fără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lupta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cu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adversarii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în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conformitate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cu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dictonul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lui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Sun Tzu. </a:t>
            </a:r>
            <a:endParaRPr lang="ro-R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sfârșitul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anilor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rgbClr val="F854C9"/>
                </a:solidFill>
              </a:rPr>
              <a:t>1990, </a:t>
            </a:r>
            <a:r>
              <a:rPr lang="ro-RO" dirty="0">
                <a:solidFill>
                  <a:srgbClr val="F854C9"/>
                </a:solidFill>
              </a:rPr>
              <a:t>S</a:t>
            </a:r>
            <a:r>
              <a:rPr lang="en-US" dirty="0" err="1">
                <a:solidFill>
                  <a:srgbClr val="F854C9"/>
                </a:solidFill>
              </a:rPr>
              <a:t>trategia</a:t>
            </a:r>
            <a:r>
              <a:rPr lang="en-US" dirty="0">
                <a:solidFill>
                  <a:srgbClr val="F854C9"/>
                </a:solidFill>
              </a:rPr>
              <a:t>  „</a:t>
            </a:r>
            <a:r>
              <a:rPr lang="en-US" dirty="0" err="1">
                <a:solidFill>
                  <a:srgbClr val="F854C9"/>
                </a:solidFill>
              </a:rPr>
              <a:t>Fără</a:t>
            </a:r>
            <a:r>
              <a:rPr lang="en-US" dirty="0">
                <a:solidFill>
                  <a:srgbClr val="F854C9"/>
                </a:solidFill>
              </a:rPr>
              <a:t> contact”</a:t>
            </a:r>
            <a:endParaRPr lang="ro-RO" dirty="0">
              <a:solidFill>
                <a:srgbClr val="F854C9"/>
              </a:solidFill>
            </a:endParaRPr>
          </a:p>
          <a:p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crearea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confuziei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în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sistemul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comandă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și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control al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adversarului</a:t>
            </a:r>
            <a:endParaRPr lang="ro-R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În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rgbClr val="F854C9"/>
                </a:solidFill>
              </a:rPr>
              <a:t>2014, „</a:t>
            </a:r>
            <a:r>
              <a:rPr lang="en-US" dirty="0" err="1">
                <a:solidFill>
                  <a:srgbClr val="F854C9"/>
                </a:solidFill>
              </a:rPr>
              <a:t>Strategia</a:t>
            </a:r>
            <a:r>
              <a:rPr lang="en-US" dirty="0">
                <a:solidFill>
                  <a:srgbClr val="F854C9"/>
                </a:solidFill>
              </a:rPr>
              <a:t> </a:t>
            </a:r>
            <a:r>
              <a:rPr lang="en-US" dirty="0" err="1">
                <a:solidFill>
                  <a:srgbClr val="F854C9"/>
                </a:solidFill>
              </a:rPr>
              <a:t>celor</a:t>
            </a:r>
            <a:r>
              <a:rPr lang="en-US" dirty="0">
                <a:solidFill>
                  <a:srgbClr val="F854C9"/>
                </a:solidFill>
              </a:rPr>
              <a:t> </a:t>
            </a:r>
            <a:r>
              <a:rPr lang="en-US" dirty="0" err="1">
                <a:solidFill>
                  <a:srgbClr val="F854C9"/>
                </a:solidFill>
              </a:rPr>
              <a:t>trei</a:t>
            </a:r>
            <a:r>
              <a:rPr lang="en-US" dirty="0">
                <a:solidFill>
                  <a:srgbClr val="F854C9"/>
                </a:solidFill>
              </a:rPr>
              <a:t> </a:t>
            </a:r>
            <a:r>
              <a:rPr lang="en-US" dirty="0" err="1">
                <a:solidFill>
                  <a:srgbClr val="F854C9"/>
                </a:solidFill>
              </a:rPr>
              <a:t>războaie</a:t>
            </a:r>
            <a:r>
              <a:rPr lang="en-US" dirty="0">
                <a:solidFill>
                  <a:srgbClr val="F854C9"/>
                </a:solidFill>
              </a:rPr>
              <a:t>”</a:t>
            </a:r>
            <a:endParaRPr lang="ro-RO" dirty="0">
              <a:solidFill>
                <a:srgbClr val="F854C9"/>
              </a:solidFill>
            </a:endParaRPr>
          </a:p>
          <a:p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război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psihologic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război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media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și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război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legal </a:t>
            </a:r>
            <a:r>
              <a:rPr lang="ro-RO" dirty="0">
                <a:solidFill>
                  <a:srgbClr val="00B050"/>
                </a:solidFill>
              </a:rPr>
              <a:t>0</a:t>
            </a:r>
            <a:r>
              <a:rPr lang="en-US" dirty="0" err="1">
                <a:solidFill>
                  <a:srgbClr val="00B050"/>
                </a:solidFill>
              </a:rPr>
              <a:t>biective</a:t>
            </a:r>
            <a:r>
              <a:rPr lang="ro-RO" dirty="0">
                <a:solidFill>
                  <a:srgbClr val="00B050"/>
                </a:solidFill>
              </a:rPr>
              <a:t>:</a:t>
            </a:r>
          </a:p>
          <a:p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controlul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opiniei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publice</a:t>
            </a:r>
            <a:endParaRPr lang="ro-R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organizarea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infracțiunilor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psihologice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și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apărării</a:t>
            </a:r>
            <a:endParaRPr lang="ro-R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angajarea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în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luptă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juridică</a:t>
            </a:r>
            <a:endParaRPr lang="ro-R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lupta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pentru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voința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populară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și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opinia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publică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2458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22DE9-47A7-E4CF-304D-652FF133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90" y="0"/>
            <a:ext cx="3588027" cy="685800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F39D73A-0A0F-12C4-8F18-B79EC0E072A3}"/>
              </a:ext>
            </a:extLst>
          </p:cNvPr>
          <p:cNvSpPr/>
          <p:nvPr/>
        </p:nvSpPr>
        <p:spPr>
          <a:xfrm>
            <a:off x="0" y="0"/>
            <a:ext cx="8786190" cy="685800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/>
              <a:t>U</a:t>
            </a:r>
            <a:r>
              <a:rPr lang="en-US" b="1" dirty="0" err="1"/>
              <a:t>tilizarea</a:t>
            </a:r>
            <a:r>
              <a:rPr lang="en-US" b="1" dirty="0"/>
              <a:t> </a:t>
            </a:r>
            <a:r>
              <a:rPr lang="en-US" b="1" dirty="0" err="1"/>
              <a:t>Strategiei</a:t>
            </a:r>
            <a:r>
              <a:rPr lang="en-US" b="1" dirty="0"/>
              <a:t> </a:t>
            </a:r>
            <a:r>
              <a:rPr lang="ro-RO" b="1" dirty="0"/>
              <a:t>„</a:t>
            </a:r>
            <a:r>
              <a:rPr lang="en-US" b="1" dirty="0" err="1"/>
              <a:t>celor</a:t>
            </a:r>
            <a:r>
              <a:rPr lang="en-US" b="1" dirty="0"/>
              <a:t> 3 </a:t>
            </a:r>
            <a:r>
              <a:rPr lang="en-US" b="1" dirty="0" err="1"/>
              <a:t>Războaie</a:t>
            </a:r>
            <a:r>
              <a:rPr lang="ro-RO" b="1" dirty="0"/>
              <a:t>” în 7 trepte</a:t>
            </a:r>
          </a:p>
          <a:p>
            <a:pPr algn="ctr"/>
            <a:endParaRPr lang="ro-RO" dirty="0"/>
          </a:p>
          <a:p>
            <a:pPr algn="just"/>
            <a:r>
              <a:rPr lang="ro-RO" dirty="0"/>
              <a:t>- </a:t>
            </a:r>
            <a:r>
              <a:rPr lang="en-US" dirty="0" err="1"/>
              <a:t>încerca</a:t>
            </a:r>
            <a:r>
              <a:rPr lang="ro-RO" dirty="0"/>
              <a:t>rea de </a:t>
            </a:r>
            <a:r>
              <a:rPr lang="en-US" dirty="0"/>
              <a:t>model</a:t>
            </a:r>
            <a:r>
              <a:rPr lang="ro-RO" dirty="0"/>
              <a:t>are a</a:t>
            </a:r>
            <a:r>
              <a:rPr lang="en-US" dirty="0"/>
              <a:t> </a:t>
            </a:r>
            <a:r>
              <a:rPr lang="en-US" dirty="0" err="1"/>
              <a:t>mediul</a:t>
            </a:r>
            <a:r>
              <a:rPr lang="ro-RO" dirty="0"/>
              <a:t>ui</a:t>
            </a:r>
            <a:r>
              <a:rPr lang="en-US" dirty="0"/>
              <a:t> intern </a:t>
            </a:r>
            <a:r>
              <a:rPr lang="en-US" dirty="0" err="1"/>
              <a:t>și</a:t>
            </a:r>
            <a:r>
              <a:rPr lang="en-US" dirty="0"/>
              <a:t> extern </a:t>
            </a:r>
            <a:r>
              <a:rPr lang="en-US" dirty="0" err="1"/>
              <a:t>pentru</a:t>
            </a:r>
            <a:r>
              <a:rPr lang="en-US" dirty="0"/>
              <a:t> a-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susține</a:t>
            </a:r>
            <a:r>
              <a:rPr lang="en-US" dirty="0"/>
              <a:t> </a:t>
            </a:r>
            <a:r>
              <a:rPr lang="en-US" dirty="0" err="1"/>
              <a:t>pretențiile</a:t>
            </a:r>
            <a:r>
              <a:rPr lang="en-US" dirty="0"/>
              <a:t>.</a:t>
            </a:r>
            <a:endParaRPr lang="ro-RO" dirty="0"/>
          </a:p>
          <a:p>
            <a:pPr algn="just"/>
            <a:r>
              <a:rPr lang="ro-RO" dirty="0"/>
              <a:t>-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arbitrajul</a:t>
            </a:r>
            <a:r>
              <a:rPr lang="ro-RO" dirty="0"/>
              <a:t>ui</a:t>
            </a:r>
            <a:r>
              <a:rPr lang="en-US" dirty="0"/>
              <a:t> </a:t>
            </a:r>
            <a:r>
              <a:rPr lang="en-US" dirty="0" err="1"/>
              <a:t>internațional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întârzia</a:t>
            </a:r>
            <a:r>
              <a:rPr lang="en-US" dirty="0"/>
              <a:t> </a:t>
            </a:r>
            <a:r>
              <a:rPr lang="en-US" dirty="0" err="1"/>
              <a:t>orice</a:t>
            </a:r>
            <a:r>
              <a:rPr lang="en-US" dirty="0"/>
              <a:t> </a:t>
            </a:r>
            <a:r>
              <a:rPr lang="en-US" dirty="0" err="1"/>
              <a:t>soluționare</a:t>
            </a:r>
            <a:endParaRPr lang="ro-RO" dirty="0"/>
          </a:p>
          <a:p>
            <a:pPr algn="just"/>
            <a:r>
              <a:rPr lang="ro-RO" dirty="0"/>
              <a:t>- </a:t>
            </a:r>
            <a:r>
              <a:rPr lang="en-US" dirty="0" err="1"/>
              <a:t>respinge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validi</a:t>
            </a:r>
            <a:r>
              <a:rPr lang="ro-RO" dirty="0"/>
              <a:t>tății</a:t>
            </a:r>
            <a:r>
              <a:rPr lang="en-US" dirty="0"/>
              <a:t> </a:t>
            </a:r>
            <a:r>
              <a:rPr lang="en-US" dirty="0" err="1"/>
              <a:t>hotărârilor</a:t>
            </a:r>
            <a:r>
              <a:rPr lang="en-US" dirty="0"/>
              <a:t> </a:t>
            </a:r>
            <a:r>
              <a:rPr lang="en-US" dirty="0" err="1"/>
              <a:t>arbitrale</a:t>
            </a:r>
            <a:r>
              <a:rPr lang="en-US" dirty="0"/>
              <a:t> </a:t>
            </a:r>
            <a:r>
              <a:rPr lang="en-US" dirty="0" err="1"/>
              <a:t>internaționale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cazul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hotărâri</a:t>
            </a:r>
            <a:r>
              <a:rPr lang="en-US" dirty="0"/>
              <a:t> adverse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muta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atenți</a:t>
            </a:r>
            <a:r>
              <a:rPr lang="ro-RO" dirty="0"/>
              <a:t>ei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legilor</a:t>
            </a:r>
            <a:r>
              <a:rPr lang="en-US" dirty="0"/>
              <a:t> interne.</a:t>
            </a:r>
            <a:endParaRPr lang="ro-RO" dirty="0"/>
          </a:p>
          <a:p>
            <a:pPr algn="just"/>
            <a:r>
              <a:rPr lang="ro-RO" dirty="0"/>
              <a:t>- </a:t>
            </a:r>
            <a:r>
              <a:rPr lang="en-US" dirty="0" err="1"/>
              <a:t>revendica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zon</a:t>
            </a:r>
            <a:r>
              <a:rPr lang="ro-RO" dirty="0"/>
              <a:t>ei</a:t>
            </a:r>
            <a:r>
              <a:rPr lang="en-US" dirty="0"/>
              <a:t> </a:t>
            </a:r>
            <a:r>
              <a:rPr lang="ro-RO" dirty="0"/>
              <a:t>pre</a:t>
            </a:r>
            <a:r>
              <a:rPr lang="en-US" dirty="0" err="1"/>
              <a:t>luat</a:t>
            </a:r>
            <a:r>
              <a:rPr lang="ro-RO" dirty="0"/>
              <a:t>e</a:t>
            </a:r>
            <a:r>
              <a:rPr lang="en-US" dirty="0"/>
              <a:t> cu </a:t>
            </a:r>
            <a:r>
              <a:rPr lang="en-US" dirty="0" err="1"/>
              <a:t>forț</a:t>
            </a:r>
            <a:r>
              <a:rPr lang="ro-RO" dirty="0"/>
              <a:t>a</a:t>
            </a:r>
            <a:r>
              <a:rPr lang="en-US" dirty="0"/>
              <a:t> de </a:t>
            </a:r>
            <a:r>
              <a:rPr lang="en-US" dirty="0" err="1"/>
              <a:t>agresorii</a:t>
            </a:r>
            <a:r>
              <a:rPr lang="en-US" dirty="0"/>
              <a:t> </a:t>
            </a:r>
            <a:r>
              <a:rPr lang="en-US" dirty="0" err="1"/>
              <a:t>străini</a:t>
            </a:r>
            <a:r>
              <a:rPr lang="en-US" dirty="0"/>
              <a:t>, pe </a:t>
            </a:r>
            <a:r>
              <a:rPr lang="en-US" dirty="0" err="1"/>
              <a:t>baza</a:t>
            </a:r>
            <a:r>
              <a:rPr lang="en-US" dirty="0"/>
              <a:t> </a:t>
            </a:r>
            <a:r>
              <a:rPr lang="en-US" dirty="0" err="1"/>
              <a:t>dovezilor</a:t>
            </a:r>
            <a:r>
              <a:rPr lang="en-US" dirty="0"/>
              <a:t> </a:t>
            </a:r>
            <a:r>
              <a:rPr lang="en-US" dirty="0" err="1"/>
              <a:t>istorice</a:t>
            </a:r>
            <a:r>
              <a:rPr lang="en-US" dirty="0"/>
              <a:t> fabricate.</a:t>
            </a:r>
            <a:endParaRPr lang="ro-RO" dirty="0"/>
          </a:p>
          <a:p>
            <a:pPr algn="just"/>
            <a:r>
              <a:rPr lang="ro-RO" dirty="0"/>
              <a:t>- </a:t>
            </a:r>
            <a:r>
              <a:rPr lang="en-US" dirty="0" err="1"/>
              <a:t>propagandă</a:t>
            </a:r>
            <a:r>
              <a:rPr lang="en-US" dirty="0"/>
              <a:t> </a:t>
            </a:r>
            <a:r>
              <a:rPr lang="en-US" dirty="0" err="1"/>
              <a:t>exercită</a:t>
            </a:r>
            <a:r>
              <a:rPr lang="ro-RO" dirty="0"/>
              <a:t>rii de către China a</a:t>
            </a:r>
            <a:r>
              <a:rPr lang="en-US" dirty="0"/>
              <a:t> </a:t>
            </a:r>
            <a:r>
              <a:rPr lang="en-US" dirty="0" err="1"/>
              <a:t>drepturil</a:t>
            </a:r>
            <a:r>
              <a:rPr lang="ro-RO" dirty="0"/>
              <a:t>or sale</a:t>
            </a:r>
            <a:r>
              <a:rPr lang="en-US" dirty="0"/>
              <a:t> legitime de a se </a:t>
            </a:r>
            <a:r>
              <a:rPr lang="en-US" dirty="0" err="1"/>
              <a:t>recupera</a:t>
            </a:r>
            <a:r>
              <a:rPr lang="en-US" dirty="0"/>
              <a:t> pe </a:t>
            </a:r>
            <a:r>
              <a:rPr lang="en-US" dirty="0" err="1"/>
              <a:t>deplin</a:t>
            </a:r>
            <a:r>
              <a:rPr lang="en-US" dirty="0"/>
              <a:t> </a:t>
            </a:r>
            <a:r>
              <a:rPr lang="ro-RO" dirty="0"/>
              <a:t>după</a:t>
            </a:r>
            <a:r>
              <a:rPr lang="en-US" dirty="0"/>
              <a:t> „</a:t>
            </a:r>
            <a:r>
              <a:rPr lang="en-US" dirty="0" err="1"/>
              <a:t>Secolul</a:t>
            </a:r>
            <a:r>
              <a:rPr lang="en-US" dirty="0"/>
              <a:t> </a:t>
            </a:r>
            <a:r>
              <a:rPr lang="en-US" dirty="0" err="1"/>
              <a:t>umilinței</a:t>
            </a:r>
            <a:r>
              <a:rPr lang="en-US" dirty="0"/>
              <a:t>”. </a:t>
            </a:r>
            <a:endParaRPr lang="ro-RO" dirty="0"/>
          </a:p>
          <a:p>
            <a:pPr algn="just"/>
            <a:r>
              <a:rPr lang="ro-RO" dirty="0"/>
              <a:t>- uti</a:t>
            </a:r>
            <a:r>
              <a:rPr lang="en-US" dirty="0" err="1"/>
              <a:t>liza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medi</a:t>
            </a:r>
            <a:r>
              <a:rPr lang="ro-RO" dirty="0"/>
              <a:t>ei</a:t>
            </a:r>
            <a:r>
              <a:rPr lang="en-US" dirty="0"/>
              <a:t> </a:t>
            </a:r>
            <a:r>
              <a:rPr lang="en-US" dirty="0" err="1"/>
              <a:t>chinez</a:t>
            </a:r>
            <a:r>
              <a:rPr lang="ro-RO" dirty="0"/>
              <a:t>e</a:t>
            </a:r>
            <a:r>
              <a:rPr lang="en-US" dirty="0"/>
              <a:t>, </a:t>
            </a:r>
            <a:r>
              <a:rPr lang="ro-RO" dirty="0"/>
              <a:t>a </a:t>
            </a:r>
            <a:r>
              <a:rPr lang="en-US" dirty="0" err="1"/>
              <a:t>rețelel</a:t>
            </a:r>
            <a:r>
              <a:rPr lang="ro-RO" dirty="0"/>
              <a:t>or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a </a:t>
            </a:r>
            <a:r>
              <a:rPr lang="en-US" dirty="0" err="1"/>
              <a:t>diplomați</a:t>
            </a:r>
            <a:r>
              <a:rPr lang="ro-RO" dirty="0"/>
              <a:t>ei</a:t>
            </a:r>
            <a:r>
              <a:rPr lang="en-US" dirty="0"/>
              <a:t> public</a:t>
            </a:r>
            <a:r>
              <a:rPr lang="ro-RO" dirty="0"/>
              <a:t>e</a:t>
            </a:r>
            <a:r>
              <a:rPr lang="en-US" dirty="0"/>
              <a:t> </a:t>
            </a:r>
            <a:endParaRPr lang="ro-RO" dirty="0"/>
          </a:p>
          <a:p>
            <a:pPr algn="just"/>
            <a:r>
              <a:rPr lang="ro-RO" dirty="0"/>
              <a:t>- </a:t>
            </a:r>
            <a:r>
              <a:rPr lang="en-US" dirty="0" err="1"/>
              <a:t>folosi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Miliți</a:t>
            </a:r>
            <a:r>
              <a:rPr lang="ro-RO" dirty="0"/>
              <a:t>ei</a:t>
            </a:r>
            <a:r>
              <a:rPr lang="en-US" dirty="0"/>
              <a:t> Maritim</a:t>
            </a:r>
            <a:r>
              <a:rPr lang="ro-RO" dirty="0"/>
              <a:t>e</a:t>
            </a:r>
            <a:r>
              <a:rPr lang="en-US" dirty="0"/>
              <a:t> </a:t>
            </a:r>
            <a:r>
              <a:rPr lang="en-US" dirty="0" err="1"/>
              <a:t>Chinez</a:t>
            </a:r>
            <a:r>
              <a:rPr lang="ro-RO" dirty="0"/>
              <a:t>e</a:t>
            </a:r>
            <a:r>
              <a:rPr lang="en-US" dirty="0"/>
              <a:t>, </a:t>
            </a:r>
            <a:r>
              <a:rPr lang="ro-RO" dirty="0"/>
              <a:t>a </a:t>
            </a:r>
            <a:r>
              <a:rPr lang="en-US" dirty="0"/>
              <a:t>Paz</a:t>
            </a:r>
            <a:r>
              <a:rPr lang="ro-RO" dirty="0"/>
              <a:t>ei</a:t>
            </a:r>
            <a:r>
              <a:rPr lang="en-US" dirty="0"/>
              <a:t> de </a:t>
            </a:r>
            <a:r>
              <a:rPr lang="en-US" dirty="0" err="1"/>
              <a:t>Coastă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PLAN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intruziunile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ro-RO" dirty="0"/>
              <a:t>alte </a:t>
            </a:r>
            <a:r>
              <a:rPr lang="en-US" dirty="0" err="1"/>
              <a:t>țări</a:t>
            </a:r>
            <a:r>
              <a:rPr lang="ro-RO" dirty="0"/>
              <a:t>, </a:t>
            </a:r>
            <a:r>
              <a:rPr lang="en-US" dirty="0" err="1"/>
              <a:t>refuz</a:t>
            </a:r>
            <a:r>
              <a:rPr lang="ro-RO" dirty="0"/>
              <a:t>ându-le</a:t>
            </a:r>
            <a:r>
              <a:rPr lang="en-US" dirty="0"/>
              <a:t> </a:t>
            </a:r>
            <a:r>
              <a:rPr lang="en-US" dirty="0" err="1"/>
              <a:t>activitățile</a:t>
            </a:r>
            <a:r>
              <a:rPr lang="en-US" dirty="0"/>
              <a:t> de </a:t>
            </a:r>
            <a:r>
              <a:rPr lang="en-US" dirty="0" err="1"/>
              <a:t>explorare</a:t>
            </a:r>
            <a:r>
              <a:rPr lang="en-US" dirty="0"/>
              <a:t> </a:t>
            </a:r>
            <a:r>
              <a:rPr lang="en-US" dirty="0" err="1"/>
              <a:t>petrolieră</a:t>
            </a:r>
            <a:r>
              <a:rPr lang="en-US" dirty="0"/>
              <a:t>. </a:t>
            </a:r>
            <a:endParaRPr lang="ro-RO" dirty="0"/>
          </a:p>
          <a:p>
            <a:pPr algn="just"/>
            <a:endParaRPr lang="ro-RO" dirty="0"/>
          </a:p>
          <a:p>
            <a:pPr algn="ctr"/>
            <a:r>
              <a:rPr lang="en-US" dirty="0"/>
              <a:t>China a </a:t>
            </a:r>
            <a:r>
              <a:rPr lang="en-US" dirty="0" err="1"/>
              <a:t>folosit</a:t>
            </a:r>
            <a:r>
              <a:rPr lang="en-US" dirty="0"/>
              <a:t>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operațiuni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distrage</a:t>
            </a:r>
            <a:r>
              <a:rPr lang="en-US" dirty="0"/>
              <a:t> </a:t>
            </a:r>
            <a:r>
              <a:rPr lang="en-US" dirty="0" err="1"/>
              <a:t>atenția</a:t>
            </a:r>
            <a:r>
              <a:rPr lang="en-US" dirty="0"/>
              <a:t> </a:t>
            </a:r>
            <a:r>
              <a:rPr lang="en-US" dirty="0" err="1"/>
              <a:t>internațională</a:t>
            </a:r>
            <a:r>
              <a:rPr lang="en-US" dirty="0"/>
              <a:t> de la </a:t>
            </a:r>
            <a:r>
              <a:rPr lang="en-US" dirty="0" err="1"/>
              <a:t>activitățile</a:t>
            </a:r>
            <a:r>
              <a:rPr lang="en-US" dirty="0"/>
              <a:t> sale </a:t>
            </a:r>
            <a:r>
              <a:rPr lang="en-US" dirty="0" err="1"/>
              <a:t>în</a:t>
            </a:r>
            <a:r>
              <a:rPr lang="ro-RO" dirty="0"/>
              <a:t> </a:t>
            </a:r>
            <a:r>
              <a:rPr lang="ro-RO" dirty="0">
                <a:solidFill>
                  <a:srgbClr val="FF0000"/>
                </a:solidFill>
              </a:rPr>
              <a:t>Marea Chinei de Sud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de-a </a:t>
            </a:r>
            <a:r>
              <a:rPr lang="en-US" dirty="0" err="1">
                <a:solidFill>
                  <a:srgbClr val="FF0000"/>
                </a:solidFill>
              </a:rPr>
              <a:t>lungul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graniței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indo-tibetane</a:t>
            </a:r>
            <a:r>
              <a:rPr lang="en-US" dirty="0"/>
              <a:t> </a:t>
            </a:r>
            <a:endParaRPr lang="ro-RO" dirty="0"/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în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timpul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pandemiei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1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C613C-116A-8D48-97B3-E8CDBBB60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0522" cy="6858000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AC7E0A1-BC65-E6A1-DEC0-1A0AC77942BC}"/>
              </a:ext>
            </a:extLst>
          </p:cNvPr>
          <p:cNvSpPr/>
          <p:nvPr/>
        </p:nvSpPr>
        <p:spPr>
          <a:xfrm>
            <a:off x="3180522" y="19878"/>
            <a:ext cx="9011478" cy="6838122"/>
          </a:xfrm>
          <a:prstGeom prst="round2Diag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/>
              <a:t>Operațiunile</a:t>
            </a:r>
            <a:r>
              <a:rPr lang="en-US" dirty="0"/>
              <a:t> se </a:t>
            </a:r>
            <a:r>
              <a:rPr lang="en-US" dirty="0" err="1"/>
              <a:t>concentrează</a:t>
            </a:r>
            <a:r>
              <a:rPr lang="en-US" dirty="0"/>
              <a:t> pe </a:t>
            </a:r>
            <a:r>
              <a:rPr lang="en-US" dirty="0">
                <a:solidFill>
                  <a:srgbClr val="FF0000"/>
                </a:solidFill>
              </a:rPr>
              <a:t>Hong Kong, Taiwan </a:t>
            </a:r>
            <a:r>
              <a:rPr lang="en-US" dirty="0" err="1">
                <a:solidFill>
                  <a:srgbClr val="FF0000"/>
                </a:solidFill>
              </a:rPr>
              <a:t>și</a:t>
            </a:r>
            <a:r>
              <a:rPr lang="en-US" dirty="0">
                <a:solidFill>
                  <a:srgbClr val="FF0000"/>
                </a:solidFill>
              </a:rPr>
              <a:t> India</a:t>
            </a:r>
            <a:r>
              <a:rPr lang="ro-RO" dirty="0"/>
              <a:t>.</a:t>
            </a:r>
          </a:p>
          <a:p>
            <a:pPr algn="just"/>
            <a:r>
              <a:rPr lang="ro-RO" dirty="0"/>
              <a:t>-</a:t>
            </a:r>
            <a:r>
              <a:rPr lang="en-US" dirty="0"/>
              <a:t> </a:t>
            </a:r>
            <a:r>
              <a:rPr lang="en-US" dirty="0" err="1"/>
              <a:t>suprastructură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active </a:t>
            </a:r>
            <a:r>
              <a:rPr lang="en-US" dirty="0" err="1"/>
              <a:t>militare</a:t>
            </a:r>
            <a:r>
              <a:rPr lang="en-US" dirty="0"/>
              <a:t> </a:t>
            </a:r>
            <a:r>
              <a:rPr lang="en-US" dirty="0" err="1"/>
              <a:t>chineze</a:t>
            </a:r>
            <a:r>
              <a:rPr lang="en-US" dirty="0"/>
              <a:t> (</a:t>
            </a:r>
            <a:r>
              <a:rPr lang="en-US" dirty="0" err="1"/>
              <a:t>terrestre</a:t>
            </a:r>
            <a:r>
              <a:rPr lang="en-US" dirty="0"/>
              <a:t>, maritime, </a:t>
            </a:r>
            <a:r>
              <a:rPr lang="en-US" dirty="0" err="1"/>
              <a:t>aeriene</a:t>
            </a:r>
            <a:r>
              <a:rPr lang="en-US" dirty="0"/>
              <a:t>, </a:t>
            </a:r>
            <a:r>
              <a:rPr lang="en-US" dirty="0" err="1"/>
              <a:t>cibernetice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spațiu</a:t>
            </a:r>
            <a:r>
              <a:rPr lang="en-US" dirty="0"/>
              <a:t>)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teatre</a:t>
            </a:r>
            <a:r>
              <a:rPr lang="en-US" dirty="0"/>
              <a:t> din Indo-Pacific, </a:t>
            </a:r>
            <a:r>
              <a:rPr lang="en-US" dirty="0" err="1"/>
              <a:t>servind</a:t>
            </a:r>
            <a:r>
              <a:rPr lang="en-US" dirty="0"/>
              <a:t> </a:t>
            </a:r>
            <a:r>
              <a:rPr lang="en-US" dirty="0" err="1"/>
              <a:t>simultan</a:t>
            </a:r>
            <a:r>
              <a:rPr lang="en-US" dirty="0"/>
              <a:t> ca </a:t>
            </a:r>
            <a:r>
              <a:rPr lang="en-US" dirty="0" err="1"/>
              <a:t>platformă</a:t>
            </a:r>
            <a:r>
              <a:rPr lang="en-US" dirty="0"/>
              <a:t> </a:t>
            </a:r>
            <a:r>
              <a:rPr lang="en-US" dirty="0" err="1"/>
              <a:t>principală</a:t>
            </a:r>
            <a:r>
              <a:rPr lang="en-US" dirty="0"/>
              <a:t> de </a:t>
            </a:r>
            <a:r>
              <a:rPr lang="en-US" dirty="0" err="1"/>
              <a:t>desfășurare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noile</a:t>
            </a:r>
            <a:r>
              <a:rPr lang="en-US" dirty="0"/>
              <a:t> </a:t>
            </a:r>
            <a:r>
              <a:rPr lang="en-US" dirty="0" err="1"/>
              <a:t>arme</a:t>
            </a:r>
            <a:r>
              <a:rPr lang="en-US" dirty="0"/>
              <a:t> </a:t>
            </a:r>
            <a:r>
              <a:rPr lang="en-US" dirty="0" err="1"/>
              <a:t>NeuroStrike</a:t>
            </a:r>
            <a:r>
              <a:rPr lang="en-US" dirty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ultimii</a:t>
            </a:r>
            <a:r>
              <a:rPr lang="en-US" dirty="0"/>
              <a:t> </a:t>
            </a:r>
            <a:r>
              <a:rPr lang="en-US" dirty="0" err="1"/>
              <a:t>doi</a:t>
            </a:r>
            <a:r>
              <a:rPr lang="en-US" dirty="0"/>
              <a:t> ani, </a:t>
            </a:r>
            <a:r>
              <a:rPr lang="en-US" dirty="0" err="1"/>
              <a:t>trei</a:t>
            </a:r>
            <a:r>
              <a:rPr lang="en-US" dirty="0"/>
              <a:t> </a:t>
            </a:r>
            <a:r>
              <a:rPr lang="en-US" dirty="0" err="1"/>
              <a:t>națiuni</a:t>
            </a:r>
            <a:r>
              <a:rPr lang="en-US" dirty="0"/>
              <a:t> - SUA, </a:t>
            </a:r>
            <a:r>
              <a:rPr lang="en-US" dirty="0" err="1"/>
              <a:t>Franța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India - au </a:t>
            </a:r>
            <a:r>
              <a:rPr lang="en-US" dirty="0" err="1"/>
              <a:t>prezentat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operațiunilor</a:t>
            </a:r>
            <a:r>
              <a:rPr lang="en-US" dirty="0"/>
              <a:t> de </a:t>
            </a:r>
            <a:r>
              <a:rPr lang="en-US" dirty="0" err="1"/>
              <a:t>influență</a:t>
            </a:r>
            <a:r>
              <a:rPr lang="en-US" dirty="0"/>
              <a:t> </a:t>
            </a:r>
            <a:r>
              <a:rPr lang="en-US" dirty="0" err="1"/>
              <a:t>chineză</a:t>
            </a:r>
            <a:r>
              <a:rPr lang="en-US" dirty="0"/>
              <a:t> la </a:t>
            </a:r>
            <a:r>
              <a:rPr lang="en-US" dirty="0" err="1"/>
              <a:t>nivel</a:t>
            </a:r>
            <a:r>
              <a:rPr lang="en-US" dirty="0"/>
              <a:t> global care </a:t>
            </a:r>
            <a:r>
              <a:rPr lang="en-US" dirty="0" err="1"/>
              <a:t>sugerează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au </a:t>
            </a:r>
            <a:r>
              <a:rPr lang="en-US" dirty="0" err="1"/>
              <a:t>dobândit</a:t>
            </a:r>
            <a:r>
              <a:rPr lang="en-US" dirty="0"/>
              <a:t> </a:t>
            </a:r>
            <a:r>
              <a:rPr lang="en-US" dirty="0" err="1"/>
              <a:t>dimensiunile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război</a:t>
            </a:r>
            <a:r>
              <a:rPr lang="en-US" dirty="0"/>
              <a:t> </a:t>
            </a:r>
            <a:r>
              <a:rPr lang="en-US" dirty="0" err="1"/>
              <a:t>cognitiv</a:t>
            </a:r>
            <a:r>
              <a:rPr lang="en-US" dirty="0"/>
              <a:t>.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integrează</a:t>
            </a:r>
            <a:r>
              <a:rPr lang="en-US" dirty="0"/>
              <a:t>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elementele</a:t>
            </a:r>
            <a:r>
              <a:rPr lang="en-US" dirty="0"/>
              <a:t> </a:t>
            </a:r>
            <a:r>
              <a:rPr lang="en-US" dirty="0" err="1"/>
              <a:t>disponibile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>
                <a:solidFill>
                  <a:srgbClr val="FF6600"/>
                </a:solidFill>
              </a:rPr>
              <a:t>domeniile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informațional</a:t>
            </a:r>
            <a:r>
              <a:rPr lang="en-US" dirty="0">
                <a:solidFill>
                  <a:srgbClr val="FF6600"/>
                </a:solidFill>
              </a:rPr>
              <a:t>, </a:t>
            </a:r>
            <a:r>
              <a:rPr lang="en-US" dirty="0" err="1">
                <a:solidFill>
                  <a:srgbClr val="FF6600"/>
                </a:solidFill>
              </a:rPr>
              <a:t>cibernetic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și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psihologic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/>
              <a:t>și</a:t>
            </a:r>
            <a:r>
              <a:rPr lang="en-US" dirty="0"/>
              <a:t> le duce la un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nu </a:t>
            </a:r>
            <a:r>
              <a:rPr lang="en-US" dirty="0" err="1"/>
              <a:t>numai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manipularea</a:t>
            </a:r>
            <a:r>
              <a:rPr lang="en-US" dirty="0"/>
              <a:t> </a:t>
            </a:r>
            <a:r>
              <a:rPr lang="en-US" dirty="0" err="1"/>
              <a:t>percepției</a:t>
            </a:r>
            <a:r>
              <a:rPr lang="en-US" dirty="0"/>
              <a:t> </a:t>
            </a:r>
            <a:r>
              <a:rPr lang="en-US" dirty="0" err="1"/>
              <a:t>populației</a:t>
            </a:r>
            <a:r>
              <a:rPr lang="en-US" dirty="0"/>
              <a:t> </a:t>
            </a:r>
            <a:r>
              <a:rPr lang="en-US" dirty="0" err="1"/>
              <a:t>țintă</a:t>
            </a:r>
            <a:r>
              <a:rPr lang="en-US" dirty="0"/>
              <a:t>, ci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asigurarea</a:t>
            </a:r>
            <a:r>
              <a:rPr lang="en-US" dirty="0"/>
              <a:t> </a:t>
            </a:r>
            <a:r>
              <a:rPr lang="en-US" dirty="0" err="1"/>
              <a:t>faptului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acțiunea</a:t>
            </a:r>
            <a:r>
              <a:rPr lang="en-US" dirty="0"/>
              <a:t> </a:t>
            </a:r>
            <a:r>
              <a:rPr lang="en-US" dirty="0" err="1"/>
              <a:t>dorită</a:t>
            </a:r>
            <a:r>
              <a:rPr lang="en-US" dirty="0"/>
              <a:t> de la </a:t>
            </a:r>
            <a:r>
              <a:rPr lang="en-US" dirty="0" err="1"/>
              <a:t>ținte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realizată</a:t>
            </a:r>
            <a:r>
              <a:rPr lang="en-US" dirty="0"/>
              <a:t>. </a:t>
            </a:r>
            <a:endParaRPr lang="ro-RO" dirty="0"/>
          </a:p>
          <a:p>
            <a:pPr algn="just"/>
            <a:r>
              <a:rPr lang="ro-RO" dirty="0"/>
              <a:t>-</a:t>
            </a:r>
            <a:r>
              <a:rPr lang="en-US" dirty="0"/>
              <a:t>Include </a:t>
            </a:r>
            <a:r>
              <a:rPr lang="en-US" dirty="0" err="1">
                <a:solidFill>
                  <a:srgbClr val="FFFF00"/>
                </a:solidFill>
              </a:rPr>
              <a:t>operații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psihologice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neuroștiințe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manipula</a:t>
            </a:r>
            <a:r>
              <a:rPr lang="en-US" dirty="0"/>
              <a:t> </a:t>
            </a:r>
            <a:r>
              <a:rPr lang="en-US" dirty="0" err="1"/>
              <a:t>capacitățile</a:t>
            </a:r>
            <a:r>
              <a:rPr lang="en-US" dirty="0"/>
              <a:t> cognitive ale </a:t>
            </a:r>
            <a:r>
              <a:rPr lang="en-US" dirty="0" err="1"/>
              <a:t>țintelor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>
                <a:solidFill>
                  <a:srgbClr val="FFFF00"/>
                </a:solidFill>
              </a:rPr>
              <a:t>implementarea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ingineriei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sociale</a:t>
            </a:r>
            <a:r>
              <a:rPr lang="en-US" dirty="0"/>
              <a:t>. </a:t>
            </a:r>
            <a:endParaRPr lang="ro-RO" dirty="0"/>
          </a:p>
          <a:p>
            <a:pPr algn="just"/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război</a:t>
            </a:r>
            <a:r>
              <a:rPr lang="en-US" dirty="0"/>
              <a:t>, </a:t>
            </a:r>
            <a:r>
              <a:rPr lang="en-US" dirty="0" err="1"/>
              <a:t>mintea</a:t>
            </a:r>
            <a:r>
              <a:rPr lang="en-US" dirty="0"/>
              <a:t> </a:t>
            </a:r>
            <a:r>
              <a:rPr lang="en-US" dirty="0" err="1"/>
              <a:t>umană</a:t>
            </a:r>
            <a:r>
              <a:rPr lang="en-US" dirty="0"/>
              <a:t> </a:t>
            </a:r>
            <a:r>
              <a:rPr lang="en-US" dirty="0" err="1"/>
              <a:t>devine</a:t>
            </a:r>
            <a:r>
              <a:rPr lang="en-US" dirty="0"/>
              <a:t> </a:t>
            </a:r>
            <a:r>
              <a:rPr lang="en-US" dirty="0" err="1"/>
              <a:t>câmpul</a:t>
            </a:r>
            <a:r>
              <a:rPr lang="en-US" dirty="0"/>
              <a:t> de </a:t>
            </a:r>
            <a:r>
              <a:rPr lang="en-US" dirty="0" err="1"/>
              <a:t>luptă</a:t>
            </a:r>
            <a:r>
              <a:rPr lang="en-US" dirty="0"/>
              <a:t>.  </a:t>
            </a:r>
          </a:p>
          <a:p>
            <a:pPr algn="just"/>
            <a:endParaRPr lang="en-US" dirty="0"/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Centrul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Național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Contrainformații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și</a:t>
            </a:r>
            <a:r>
              <a:rPr lang="en-US" dirty="0">
                <a:solidFill>
                  <a:srgbClr val="002060"/>
                </a:solidFill>
              </a:rPr>
              <a:t> Securitate al SUA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raportul</a:t>
            </a:r>
            <a:r>
              <a:rPr lang="en-US" dirty="0"/>
              <a:t> </a:t>
            </a:r>
            <a:r>
              <a:rPr lang="en-US" dirty="0" err="1"/>
              <a:t>său</a:t>
            </a:r>
            <a:r>
              <a:rPr lang="en-US" dirty="0"/>
              <a:t> din </a:t>
            </a:r>
            <a:r>
              <a:rPr lang="en-US" dirty="0" err="1"/>
              <a:t>iulie</a:t>
            </a:r>
            <a:r>
              <a:rPr lang="en-US" dirty="0"/>
              <a:t> 2022, </a:t>
            </a:r>
            <a:r>
              <a:rPr lang="en-US" dirty="0" err="1"/>
              <a:t>dezvăluie</a:t>
            </a:r>
            <a:r>
              <a:rPr lang="en-US" dirty="0"/>
              <a:t> </a:t>
            </a:r>
            <a:r>
              <a:rPr lang="en-US" dirty="0" err="1"/>
              <a:t>activitățile</a:t>
            </a:r>
            <a:r>
              <a:rPr lang="en-US" dirty="0"/>
              <a:t> </a:t>
            </a:r>
            <a:r>
              <a:rPr lang="en-US" dirty="0" err="1"/>
              <a:t>extinse</a:t>
            </a:r>
            <a:r>
              <a:rPr lang="en-US" dirty="0"/>
              <a:t> ale RPC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manipula</a:t>
            </a:r>
            <a:r>
              <a:rPr lang="en-US" dirty="0"/>
              <a:t> </a:t>
            </a:r>
            <a:r>
              <a:rPr lang="en-US" dirty="0" err="1"/>
              <a:t>statul</a:t>
            </a:r>
            <a:r>
              <a:rPr lang="en-US" dirty="0"/>
              <a:t> SUA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liderii</a:t>
            </a:r>
            <a:r>
              <a:rPr lang="en-US" dirty="0"/>
              <a:t> </a:t>
            </a:r>
            <a:r>
              <a:rPr lang="en-US" dirty="0" err="1"/>
              <a:t>locali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sprijini</a:t>
            </a:r>
            <a:r>
              <a:rPr lang="en-US" dirty="0"/>
              <a:t> </a:t>
            </a:r>
            <a:r>
              <a:rPr lang="en-US" dirty="0" err="1"/>
              <a:t>politicile</a:t>
            </a:r>
            <a:r>
              <a:rPr lang="en-US" dirty="0"/>
              <a:t> care sunt </a:t>
            </a:r>
            <a:r>
              <a:rPr lang="en-US" dirty="0" err="1"/>
              <a:t>favorabile</a:t>
            </a:r>
            <a:r>
              <a:rPr lang="en-US" dirty="0"/>
              <a:t> RPC </a:t>
            </a:r>
            <a:r>
              <a:rPr lang="en-US" dirty="0" err="1"/>
              <a:t>și</a:t>
            </a:r>
            <a:r>
              <a:rPr lang="en-US" dirty="0"/>
              <a:t> PCC</a:t>
            </a:r>
          </a:p>
          <a:p>
            <a:pPr algn="just"/>
            <a:r>
              <a:rPr lang="ro-RO" dirty="0"/>
              <a:t>- China </a:t>
            </a:r>
            <a:r>
              <a:rPr lang="en-US" dirty="0" err="1"/>
              <a:t>vize</a:t>
            </a:r>
            <a:r>
              <a:rPr lang="ro-RO" dirty="0"/>
              <a:t>a</a:t>
            </a:r>
            <a:r>
              <a:rPr lang="en-US" dirty="0"/>
              <a:t>z</a:t>
            </a:r>
            <a:r>
              <a:rPr lang="ro-RO" dirty="0"/>
              <a:t>ă </a:t>
            </a:r>
            <a:r>
              <a:rPr lang="en-US" dirty="0"/>
              <a:t>diaspora, </a:t>
            </a:r>
            <a:r>
              <a:rPr lang="en-US" dirty="0" err="1"/>
              <a:t>academicienii</a:t>
            </a:r>
            <a:r>
              <a:rPr lang="en-US" dirty="0"/>
              <a:t>, </a:t>
            </a:r>
            <a:r>
              <a:rPr lang="en-US" dirty="0" err="1"/>
              <a:t>grupurile</a:t>
            </a:r>
            <a:r>
              <a:rPr lang="en-US" dirty="0"/>
              <a:t> de </a:t>
            </a:r>
            <a:r>
              <a:rPr lang="en-US" dirty="0" err="1"/>
              <a:t>reflecție</a:t>
            </a:r>
            <a:r>
              <a:rPr lang="en-US" dirty="0"/>
              <a:t>, </a:t>
            </a:r>
            <a:r>
              <a:rPr lang="en-US" dirty="0" err="1"/>
              <a:t>politicienii</a:t>
            </a:r>
            <a:r>
              <a:rPr lang="en-US" dirty="0"/>
              <a:t>, mass-media etc. </a:t>
            </a:r>
          </a:p>
        </p:txBody>
      </p:sp>
    </p:spTree>
    <p:extLst>
      <p:ext uri="{BB962C8B-B14F-4D97-AF65-F5344CB8AC3E}">
        <p14:creationId xmlns:p14="http://schemas.microsoft.com/office/powerpoint/2010/main" val="4071055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CYBER TECH"/>
          <p:cNvPicPr>
            <a:picLocks noGrp="1" noChangeAspect="1"/>
          </p:cNvPicPr>
          <p:nvPr>
            <p:ph type="pic" idx="12"/>
          </p:nvPr>
        </p:nvPicPr>
        <p:blipFill>
          <a:blip r:embed="rId2"/>
          <a:stretch>
            <a:fillRect/>
          </a:stretch>
        </p:blipFill>
        <p:spPr>
          <a:xfrm>
            <a:off x="3007360" y="-635"/>
            <a:ext cx="2828290" cy="4104640"/>
          </a:xfrm>
          <a:prstGeom prst="rect">
            <a:avLst/>
          </a:prstGeom>
        </p:spPr>
      </p:pic>
      <p:pic>
        <p:nvPicPr>
          <p:cNvPr id="7" name="Picture Placeholder 6" descr="INSECTE"/>
          <p:cNvPicPr>
            <a:picLocks noGrp="1" noChangeAspect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5835015" y="0"/>
            <a:ext cx="3004185" cy="4104640"/>
          </a:xfrm>
          <a:prstGeom prst="rect">
            <a:avLst/>
          </a:prstGeom>
        </p:spPr>
      </p:pic>
      <p:pic>
        <p:nvPicPr>
          <p:cNvPr id="10" name="Picture Placeholder 9" descr="military drones"/>
          <p:cNvPicPr>
            <a:picLocks noGrp="1" noChangeAspect="1"/>
          </p:cNvPicPr>
          <p:nvPr>
            <p:ph type="pic" idx="14"/>
          </p:nvPr>
        </p:nvPicPr>
        <p:blipFill>
          <a:blip r:embed="rId4"/>
          <a:stretch>
            <a:fillRect/>
          </a:stretch>
        </p:blipFill>
        <p:spPr>
          <a:xfrm>
            <a:off x="8839835" y="635"/>
            <a:ext cx="3352800" cy="4104005"/>
          </a:xfrm>
          <a:prstGeom prst="rect">
            <a:avLst/>
          </a:prstGeom>
        </p:spPr>
      </p:pic>
      <p:pic>
        <p:nvPicPr>
          <p:cNvPr id="12" name="Picture Placeholder 11" descr="cyborg"/>
          <p:cNvPicPr>
            <a:picLocks noGrp="1" noChangeAspect="1"/>
          </p:cNvPicPr>
          <p:nvPr>
            <p:ph type="pic" idx="1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007360" cy="4104640"/>
          </a:xfrm>
          <a:prstGeom prst="rect">
            <a:avLst/>
          </a:prstGeom>
        </p:spPr>
      </p:pic>
      <p:pic>
        <p:nvPicPr>
          <p:cNvPr id="13" name="Picture 12" descr="tanta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05275"/>
            <a:ext cx="4308475" cy="2752725"/>
          </a:xfrm>
          <a:prstGeom prst="rect">
            <a:avLst/>
          </a:prstGeom>
        </p:spPr>
      </p:pic>
      <p:pic>
        <p:nvPicPr>
          <p:cNvPr id="14" name="Picture 13" descr="dro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475" y="4105275"/>
            <a:ext cx="3510280" cy="2767330"/>
          </a:xfrm>
          <a:prstGeom prst="rect">
            <a:avLst/>
          </a:prstGeom>
        </p:spPr>
      </p:pic>
      <p:pic>
        <p:nvPicPr>
          <p:cNvPr id="16" name="Picture 15" descr="unde mov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9390" y="4105275"/>
            <a:ext cx="4373245" cy="27882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5C91A-5CEA-CF8A-7643-6BB205C7F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8087" cy="685800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50A4A95-AF59-D521-CA1D-EB603062C0AE}"/>
              </a:ext>
            </a:extLst>
          </p:cNvPr>
          <p:cNvSpPr/>
          <p:nvPr/>
        </p:nvSpPr>
        <p:spPr>
          <a:xfrm>
            <a:off x="3578087" y="0"/>
            <a:ext cx="8468139" cy="6645965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Implicarea</a:t>
            </a:r>
            <a:r>
              <a:rPr lang="en-US" b="1" dirty="0"/>
              <a:t> DARPA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războiul</a:t>
            </a:r>
            <a:r>
              <a:rPr lang="en-US" b="1" dirty="0"/>
              <a:t> </a:t>
            </a:r>
            <a:r>
              <a:rPr lang="en-US" b="1" dirty="0" err="1"/>
              <a:t>cognitiv</a:t>
            </a:r>
            <a:endParaRPr lang="ro-RO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interfețele</a:t>
            </a:r>
            <a:r>
              <a:rPr lang="en-US" dirty="0"/>
              <a:t> </a:t>
            </a:r>
            <a:r>
              <a:rPr lang="en-US" dirty="0" err="1"/>
              <a:t>creier</a:t>
            </a:r>
            <a:r>
              <a:rPr lang="en-US" dirty="0"/>
              <a:t>-calculator (BCI)</a:t>
            </a:r>
            <a:endParaRPr lang="ro-RO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o-RO" dirty="0"/>
              <a:t> </a:t>
            </a:r>
            <a:r>
              <a:rPr lang="en-US" dirty="0" err="1"/>
              <a:t>neurofarmacologie</a:t>
            </a:r>
            <a:endParaRPr lang="ro-RO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neurostimulare</a:t>
            </a:r>
            <a:r>
              <a:rPr lang="en-US" dirty="0"/>
              <a:t> </a:t>
            </a:r>
            <a:endParaRPr lang="ro-RO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o-RO" dirty="0"/>
              <a:t> </a:t>
            </a:r>
            <a:r>
              <a:rPr lang="en-US" dirty="0" err="1"/>
              <a:t>războiul</a:t>
            </a:r>
            <a:r>
              <a:rPr lang="en-US" dirty="0"/>
              <a:t> </a:t>
            </a:r>
            <a:r>
              <a:rPr lang="en-US" dirty="0" err="1"/>
              <a:t>asimetric</a:t>
            </a:r>
            <a:r>
              <a:rPr lang="en-US" dirty="0"/>
              <a:t> </a:t>
            </a:r>
            <a:endParaRPr lang="ro-RO" dirty="0"/>
          </a:p>
          <a:p>
            <a:pPr algn="just"/>
            <a:r>
              <a:rPr lang="ro-RO" dirty="0"/>
              <a:t>-</a:t>
            </a:r>
            <a:r>
              <a:rPr lang="en-US" dirty="0"/>
              <a:t>impact </a:t>
            </a:r>
            <a:r>
              <a:rPr lang="en-US" dirty="0" err="1"/>
              <a:t>semnificativ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cogniției</a:t>
            </a:r>
            <a:r>
              <a:rPr lang="en-US" dirty="0"/>
              <a:t> </a:t>
            </a:r>
            <a:r>
              <a:rPr lang="en-US" dirty="0" err="1"/>
              <a:t>umane</a:t>
            </a:r>
            <a:r>
              <a:rPr lang="ro-RO" dirty="0"/>
              <a:t> și</a:t>
            </a:r>
            <a:r>
              <a:rPr lang="en-US" dirty="0"/>
              <a:t> a </a:t>
            </a:r>
            <a:r>
              <a:rPr lang="en-US" dirty="0" err="1"/>
              <a:t>comportamentului</a:t>
            </a:r>
            <a:r>
              <a:rPr lang="en-US" dirty="0"/>
              <a:t>  </a:t>
            </a:r>
            <a:endParaRPr lang="ro-RO" dirty="0"/>
          </a:p>
          <a:p>
            <a:pPr algn="just"/>
            <a:endParaRPr lang="ro-RO" dirty="0"/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Defense Advanced Research Projects Agency (DARPA)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agenție</a:t>
            </a:r>
            <a:r>
              <a:rPr lang="en-US" dirty="0"/>
              <a:t> din </a:t>
            </a:r>
            <a:r>
              <a:rPr lang="en-US" dirty="0" err="1"/>
              <a:t>cadrul</a:t>
            </a:r>
            <a:r>
              <a:rPr lang="en-US" dirty="0"/>
              <a:t> </a:t>
            </a:r>
            <a:r>
              <a:rPr lang="en-US" dirty="0" err="1"/>
              <a:t>Departamentului</a:t>
            </a:r>
            <a:r>
              <a:rPr lang="en-US" dirty="0"/>
              <a:t> de </a:t>
            </a:r>
            <a:r>
              <a:rPr lang="en-US" dirty="0" err="1"/>
              <a:t>Apărare</a:t>
            </a:r>
            <a:r>
              <a:rPr lang="en-US" dirty="0"/>
              <a:t> al </a:t>
            </a:r>
            <a:r>
              <a:rPr lang="en-US" dirty="0" err="1"/>
              <a:t>Statelor</a:t>
            </a:r>
            <a:r>
              <a:rPr lang="en-US" dirty="0"/>
              <a:t> Unite </a:t>
            </a:r>
            <a:r>
              <a:rPr lang="en-US" dirty="0" err="1"/>
              <a:t>responsabilă</a:t>
            </a:r>
            <a:r>
              <a:rPr lang="en-US" dirty="0"/>
              <a:t> cu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tehnologiilor</a:t>
            </a:r>
            <a:r>
              <a:rPr lang="en-US" dirty="0"/>
              <a:t> de </a:t>
            </a:r>
            <a:r>
              <a:rPr lang="en-US" dirty="0" err="1"/>
              <a:t>ultimă</a:t>
            </a:r>
            <a:r>
              <a:rPr lang="en-US" dirty="0"/>
              <a:t> </a:t>
            </a:r>
            <a:r>
              <a:rPr lang="en-US" dirty="0" err="1"/>
              <a:t>oră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efectuarea</a:t>
            </a:r>
            <a:r>
              <a:rPr lang="en-US" dirty="0"/>
              <a:t> de </a:t>
            </a:r>
            <a:r>
              <a:rPr lang="en-US" dirty="0" err="1"/>
              <a:t>cercetări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menține</a:t>
            </a:r>
            <a:r>
              <a:rPr lang="en-US" dirty="0"/>
              <a:t> </a:t>
            </a:r>
            <a:r>
              <a:rPr lang="en-US" dirty="0" err="1"/>
              <a:t>superioritatea</a:t>
            </a:r>
            <a:r>
              <a:rPr lang="en-US" dirty="0"/>
              <a:t> </a:t>
            </a:r>
            <a:r>
              <a:rPr lang="en-US" dirty="0" err="1"/>
              <a:t>tehnologică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scopuri</a:t>
            </a:r>
            <a:r>
              <a:rPr lang="en-US" dirty="0"/>
              <a:t> de </a:t>
            </a:r>
            <a:r>
              <a:rPr lang="en-US" dirty="0" err="1"/>
              <a:t>securitate</a:t>
            </a:r>
            <a:r>
              <a:rPr lang="en-US" dirty="0"/>
              <a:t> </a:t>
            </a:r>
            <a:r>
              <a:rPr lang="en-US" dirty="0" err="1"/>
              <a:t>națională</a:t>
            </a:r>
            <a:r>
              <a:rPr lang="en-US" dirty="0"/>
              <a:t>. </a:t>
            </a:r>
            <a:r>
              <a:rPr lang="en-US" b="1" dirty="0" err="1"/>
              <a:t>Misiunea</a:t>
            </a:r>
            <a:r>
              <a:rPr lang="en-US" b="1" dirty="0"/>
              <a:t> </a:t>
            </a:r>
            <a:r>
              <a:rPr lang="en-US" b="1" dirty="0" err="1"/>
              <a:t>principală</a:t>
            </a:r>
            <a:r>
              <a:rPr lang="en-US" b="1" dirty="0"/>
              <a:t> a DARPA</a:t>
            </a:r>
            <a:endParaRPr lang="ro-RO" b="1" dirty="0"/>
          </a:p>
          <a:p>
            <a:pPr algn="just"/>
            <a:r>
              <a:rPr lang="ro-RO" dirty="0"/>
              <a:t>-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identifice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urmărească</a:t>
            </a:r>
            <a:r>
              <a:rPr lang="en-US" dirty="0"/>
              <a:t> </a:t>
            </a:r>
            <a:r>
              <a:rPr lang="en-US" dirty="0" err="1"/>
              <a:t>inițiative</a:t>
            </a:r>
            <a:r>
              <a:rPr lang="en-US" dirty="0"/>
              <a:t> de </a:t>
            </a:r>
            <a:r>
              <a:rPr lang="en-US" dirty="0" err="1"/>
              <a:t>cercetare</a:t>
            </a:r>
            <a:r>
              <a:rPr lang="en-US" dirty="0"/>
              <a:t> cu </a:t>
            </a:r>
            <a:r>
              <a:rPr lang="en-US" dirty="0" err="1"/>
              <a:t>risc</a:t>
            </a:r>
            <a:r>
              <a:rPr lang="en-US" dirty="0"/>
              <a:t> </a:t>
            </a:r>
            <a:r>
              <a:rPr lang="en-US" dirty="0" err="1"/>
              <a:t>ridicat</a:t>
            </a:r>
            <a:r>
              <a:rPr lang="en-US" dirty="0"/>
              <a:t>, cu recompense </a:t>
            </a:r>
            <a:r>
              <a:rPr lang="en-US" dirty="0" err="1"/>
              <a:t>ridicate</a:t>
            </a:r>
            <a:r>
              <a:rPr lang="en-US" dirty="0"/>
              <a:t>, care au </a:t>
            </a:r>
            <a:r>
              <a:rPr lang="en-US" dirty="0" err="1"/>
              <a:t>potențialul</a:t>
            </a:r>
            <a:r>
              <a:rPr lang="en-US" dirty="0"/>
              <a:t> de a </a:t>
            </a:r>
            <a:r>
              <a:rPr lang="en-US" dirty="0" err="1"/>
              <a:t>revoluționa</a:t>
            </a:r>
            <a:r>
              <a:rPr lang="en-US" dirty="0"/>
              <a:t> </a:t>
            </a:r>
            <a:r>
              <a:rPr lang="en-US" dirty="0" err="1"/>
              <a:t>capacitățile</a:t>
            </a:r>
            <a:r>
              <a:rPr lang="en-US" dirty="0"/>
              <a:t> de </a:t>
            </a:r>
            <a:r>
              <a:rPr lang="en-US" dirty="0" err="1"/>
              <a:t>apărare</a:t>
            </a:r>
            <a:r>
              <a:rPr lang="en-US" dirty="0"/>
              <a:t>. </a:t>
            </a:r>
            <a:endParaRPr lang="ro-RO" dirty="0"/>
          </a:p>
          <a:p>
            <a:pPr algn="just"/>
            <a:r>
              <a:rPr lang="ro-RO" dirty="0"/>
              <a:t>- </a:t>
            </a:r>
            <a:r>
              <a:rPr lang="en-US" dirty="0"/>
              <a:t>Se </a:t>
            </a:r>
            <a:r>
              <a:rPr lang="en-US" dirty="0" err="1"/>
              <a:t>concentrează</a:t>
            </a:r>
            <a:r>
              <a:rPr lang="en-US" dirty="0"/>
              <a:t> pe </a:t>
            </a:r>
            <a:r>
              <a:rPr lang="en-US" dirty="0" err="1"/>
              <a:t>armamentul</a:t>
            </a:r>
            <a:r>
              <a:rPr lang="en-US" dirty="0"/>
              <a:t> </a:t>
            </a:r>
            <a:r>
              <a:rPr lang="en-US" dirty="0" err="1"/>
              <a:t>avansat</a:t>
            </a:r>
            <a:r>
              <a:rPr lang="en-US" dirty="0"/>
              <a:t>, </a:t>
            </a:r>
            <a:r>
              <a:rPr lang="en-US" dirty="0" err="1"/>
              <a:t>tehnologiile</a:t>
            </a:r>
            <a:r>
              <a:rPr lang="en-US" dirty="0"/>
              <a:t> </a:t>
            </a:r>
            <a:r>
              <a:rPr lang="en-US" dirty="0" err="1"/>
              <a:t>emergente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abordările</a:t>
            </a:r>
            <a:r>
              <a:rPr lang="en-US" dirty="0"/>
              <a:t> </a:t>
            </a:r>
            <a:r>
              <a:rPr lang="en-US" dirty="0" err="1"/>
              <a:t>inovatoare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aborda</a:t>
            </a:r>
            <a:r>
              <a:rPr lang="en-US" dirty="0"/>
              <a:t> </a:t>
            </a:r>
            <a:r>
              <a:rPr lang="en-US" dirty="0" err="1"/>
              <a:t>provocările</a:t>
            </a:r>
            <a:r>
              <a:rPr lang="en-US" dirty="0"/>
              <a:t> de </a:t>
            </a:r>
            <a:r>
              <a:rPr lang="en-US" dirty="0" err="1"/>
              <a:t>securitate</a:t>
            </a:r>
            <a:r>
              <a:rPr lang="en-US" dirty="0"/>
              <a:t> </a:t>
            </a:r>
            <a:r>
              <a:rPr lang="en-US" dirty="0" err="1"/>
              <a:t>națională</a:t>
            </a:r>
            <a:r>
              <a:rPr lang="en-US" dirty="0"/>
              <a:t>.</a:t>
            </a:r>
            <a:endParaRPr lang="ro-RO" dirty="0"/>
          </a:p>
          <a:p>
            <a:pPr algn="just"/>
            <a:r>
              <a:rPr lang="en-US" dirty="0"/>
              <a:t> </a:t>
            </a:r>
            <a:r>
              <a:rPr lang="ro-RO" dirty="0"/>
              <a:t>- </a:t>
            </a:r>
            <a:r>
              <a:rPr lang="en-US" dirty="0"/>
              <a:t>DARPA a </a:t>
            </a:r>
            <a:r>
              <a:rPr lang="en-US" dirty="0" err="1"/>
              <a:t>finanțat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de </a:t>
            </a:r>
            <a:r>
              <a:rPr lang="en-US" dirty="0" err="1"/>
              <a:t>cercetare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manipularea</a:t>
            </a:r>
            <a:r>
              <a:rPr lang="en-US" dirty="0"/>
              <a:t> </a:t>
            </a:r>
            <a:r>
              <a:rPr lang="en-US" dirty="0" err="1"/>
              <a:t>cognitivă</a:t>
            </a:r>
            <a:r>
              <a:rPr lang="en-US" dirty="0"/>
              <a:t>, </a:t>
            </a:r>
            <a:r>
              <a:rPr lang="en-US" dirty="0" err="1"/>
              <a:t>explorând</a:t>
            </a:r>
            <a:r>
              <a:rPr lang="en-US" dirty="0"/>
              <a:t> diverse </a:t>
            </a:r>
            <a:r>
              <a:rPr lang="en-US" dirty="0" err="1"/>
              <a:t>aspecte</a:t>
            </a:r>
            <a:r>
              <a:rPr lang="en-US" dirty="0"/>
              <a:t> ale </a:t>
            </a:r>
            <a:r>
              <a:rPr lang="en-US" dirty="0" err="1"/>
              <a:t>cogniției</a:t>
            </a:r>
            <a:r>
              <a:rPr lang="en-US" dirty="0"/>
              <a:t> </a:t>
            </a:r>
            <a:r>
              <a:rPr lang="en-US" dirty="0" err="1"/>
              <a:t>umane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ale </a:t>
            </a:r>
            <a:r>
              <a:rPr lang="en-US" dirty="0" err="1"/>
              <a:t>neuroștiinței</a:t>
            </a:r>
            <a:r>
              <a:rPr lang="en-US" dirty="0"/>
              <a:t>. O </a:t>
            </a:r>
            <a:r>
              <a:rPr lang="en-US" dirty="0" err="1"/>
              <a:t>astfel</a:t>
            </a:r>
            <a:r>
              <a:rPr lang="en-US" dirty="0"/>
              <a:t> de </a:t>
            </a:r>
            <a:r>
              <a:rPr lang="en-US" dirty="0" err="1"/>
              <a:t>cercetare</a:t>
            </a:r>
            <a:r>
              <a:rPr lang="en-US" dirty="0"/>
              <a:t> </a:t>
            </a:r>
            <a:r>
              <a:rPr lang="en-US" dirty="0" err="1"/>
              <a:t>își</a:t>
            </a:r>
            <a:r>
              <a:rPr lang="en-US" dirty="0"/>
              <a:t> </a:t>
            </a:r>
            <a:r>
              <a:rPr lang="en-US" dirty="0" err="1"/>
              <a:t>propune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înțeleagă</a:t>
            </a:r>
            <a:r>
              <a:rPr lang="en-US" dirty="0"/>
              <a:t> </a:t>
            </a:r>
            <a:r>
              <a:rPr lang="en-US" dirty="0" err="1"/>
              <a:t>procesele</a:t>
            </a:r>
            <a:r>
              <a:rPr lang="en-US" dirty="0"/>
              <a:t> cognitive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dezvolte</a:t>
            </a:r>
            <a:r>
              <a:rPr lang="en-US" dirty="0"/>
              <a:t> </a:t>
            </a:r>
            <a:r>
              <a:rPr lang="en-US" dirty="0" err="1"/>
              <a:t>tehnologii</a:t>
            </a:r>
            <a:r>
              <a:rPr lang="en-US" dirty="0"/>
              <a:t> care </a:t>
            </a:r>
            <a:r>
              <a:rPr lang="en-US" dirty="0" err="1"/>
              <a:t>îmbunătățesc</a:t>
            </a:r>
            <a:r>
              <a:rPr lang="en-US" dirty="0"/>
              <a:t> </a:t>
            </a:r>
            <a:r>
              <a:rPr lang="en-US" dirty="0" err="1"/>
              <a:t>performanța</a:t>
            </a:r>
            <a:r>
              <a:rPr lang="en-US" dirty="0"/>
              <a:t> </a:t>
            </a:r>
            <a:r>
              <a:rPr lang="en-US" dirty="0" err="1"/>
              <a:t>umană</a:t>
            </a:r>
            <a:r>
              <a:rPr lang="en-US" dirty="0"/>
              <a:t>, </a:t>
            </a:r>
            <a:r>
              <a:rPr lang="en-US" dirty="0" err="1"/>
              <a:t>luarea</a:t>
            </a:r>
            <a:r>
              <a:rPr lang="en-US" dirty="0"/>
              <a:t> </a:t>
            </a:r>
            <a:r>
              <a:rPr lang="en-US" dirty="0" err="1"/>
              <a:t>deciziilor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procesarea</a:t>
            </a:r>
            <a:r>
              <a:rPr lang="en-US" dirty="0"/>
              <a:t> </a:t>
            </a:r>
            <a:r>
              <a:rPr lang="en-US" dirty="0" err="1"/>
              <a:t>informațiilor</a:t>
            </a:r>
            <a:r>
              <a:rPr lang="en-US" dirty="0"/>
              <a:t>. (Defense Advanced Research Projects Agency (DARPA) - Site </a:t>
            </a:r>
            <a:r>
              <a:rPr lang="en-US" dirty="0" err="1"/>
              <a:t>oficial</a:t>
            </a:r>
            <a:r>
              <a:rPr lang="en-US" dirty="0"/>
              <a:t>. (https://darpa.mil))</a:t>
            </a:r>
          </a:p>
        </p:txBody>
      </p:sp>
    </p:spTree>
    <p:extLst>
      <p:ext uri="{BB962C8B-B14F-4D97-AF65-F5344CB8AC3E}">
        <p14:creationId xmlns:p14="http://schemas.microsoft.com/office/powerpoint/2010/main" val="332067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A87A5-53EB-EDD8-B161-22C6B074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60" y="0"/>
            <a:ext cx="7827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49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8051B3-D979-044A-FEF2-FE875692F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28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B2F20-4A52-92F3-9DCD-F8453E4A4216}"/>
              </a:ext>
            </a:extLst>
          </p:cNvPr>
          <p:cNvSpPr txBox="1"/>
          <p:nvPr/>
        </p:nvSpPr>
        <p:spPr>
          <a:xfrm>
            <a:off x="4784036" y="993912"/>
            <a:ext cx="54201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Manipularea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neuronală</a:t>
            </a:r>
            <a:r>
              <a:rPr lang="ro-RO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războiul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asimetric</a:t>
            </a:r>
            <a:endParaRPr lang="ro-RO" b="1" dirty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dezvoltarea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tehnologii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manipularea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neuronală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ridică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preocupări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etice</a:t>
            </a:r>
            <a:r>
              <a:rPr lang="en-US" dirty="0">
                <a:solidFill>
                  <a:schemeClr val="bg1"/>
                </a:solidFill>
              </a:rPr>
              <a:t> legate de </a:t>
            </a:r>
            <a:r>
              <a:rPr lang="en-US" dirty="0" err="1">
                <a:solidFill>
                  <a:schemeClr val="bg1"/>
                </a:solidFill>
              </a:rPr>
              <a:t>constrângerea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manipularea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încălcarea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autonomiei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individuale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nivel</a:t>
            </a:r>
            <a:r>
              <a:rPr lang="en-US" dirty="0">
                <a:solidFill>
                  <a:schemeClr val="bg1"/>
                </a:solidFill>
              </a:rPr>
              <a:t> intern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internațional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Utilizarea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acestor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tehnologii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contexte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militare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estompează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granițele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dintre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utilizarea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etică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neetică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deoarece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acestea</a:t>
            </a:r>
            <a:r>
              <a:rPr lang="en-US" dirty="0">
                <a:solidFill>
                  <a:schemeClr val="bg1"/>
                </a:solidFill>
              </a:rPr>
              <a:t> sunt </a:t>
            </a:r>
            <a:r>
              <a:rPr lang="en-US" dirty="0" err="1">
                <a:solidFill>
                  <a:schemeClr val="bg1"/>
                </a:solidFill>
              </a:rPr>
              <a:t>utilizate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controla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modifica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gândurile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credințele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comportamentele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individ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împotriva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voinței</a:t>
            </a:r>
            <a:r>
              <a:rPr lang="en-US" dirty="0">
                <a:solidFill>
                  <a:schemeClr val="bg1"/>
                </a:solidFill>
              </a:rPr>
              <a:t> sale.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Neurofarmacologie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endParaRPr lang="ro-RO" b="1" dirty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utilizarea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medicamentelor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modula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cogniția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afectează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profund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identitatea</a:t>
            </a:r>
            <a:r>
              <a:rPr lang="ro-RO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autonomia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individ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Riscurile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potențiale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efectele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secundare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consecințele</a:t>
            </a:r>
            <a:r>
              <a:rPr lang="en-US" dirty="0">
                <a:solidFill>
                  <a:schemeClr val="bg1"/>
                </a:solidFill>
              </a:rPr>
              <a:t> pe termen lung ale </a:t>
            </a:r>
            <a:r>
              <a:rPr lang="en-US" dirty="0" err="1">
                <a:solidFill>
                  <a:schemeClr val="bg1"/>
                </a:solidFill>
              </a:rPr>
              <a:t>acestor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intervenții</a:t>
            </a:r>
            <a:r>
              <a:rPr lang="en-US" dirty="0">
                <a:solidFill>
                  <a:schemeClr val="bg1"/>
                </a:solidFill>
              </a:rPr>
              <a:t> nu sunt evaluate </a:t>
            </a:r>
            <a:r>
              <a:rPr lang="en-US" dirty="0" err="1">
                <a:solidFill>
                  <a:schemeClr val="bg1"/>
                </a:solidFill>
              </a:rPr>
              <a:t>temeinic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asigura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bunăstarea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independența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persoanelor</a:t>
            </a:r>
            <a:r>
              <a:rPr lang="en-US" dirty="0">
                <a:solidFill>
                  <a:schemeClr val="bg1"/>
                </a:solidFill>
              </a:rPr>
              <a:t> implicate.</a:t>
            </a:r>
          </a:p>
        </p:txBody>
      </p:sp>
    </p:spTree>
    <p:extLst>
      <p:ext uri="{BB962C8B-B14F-4D97-AF65-F5344CB8AC3E}">
        <p14:creationId xmlns:p14="http://schemas.microsoft.com/office/powerpoint/2010/main" val="113130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421FC5-1705-2B77-2D4B-AABA337DFC97}"/>
              </a:ext>
            </a:extLst>
          </p:cNvPr>
          <p:cNvSpPr txBox="1"/>
          <p:nvPr/>
        </p:nvSpPr>
        <p:spPr>
          <a:xfrm>
            <a:off x="212035" y="0"/>
            <a:ext cx="1176793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”NARRATIVE NETWORKS (REȚELE NARATIVE) - N2, NEUROTRANSMIȚĂTORI, SUBSTANȚE FARMACEUTICE ȘI TEHNICI DE NEUROSTIMULARE – SOLDAȚI FIDELI AI DARPA ȘI IARPA ÎN SLUJBA TRANSUMANISMULUI	</a:t>
            </a:r>
          </a:p>
          <a:p>
            <a:endParaRPr lang="ro-RO" dirty="0"/>
          </a:p>
          <a:p>
            <a:r>
              <a:rPr lang="en-US" dirty="0" err="1"/>
              <a:t>Comisia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Științe</a:t>
            </a:r>
            <a:r>
              <a:rPr lang="en-US" dirty="0"/>
              <a:t> </a:t>
            </a:r>
            <a:r>
              <a:rPr lang="en-US" dirty="0" err="1"/>
              <a:t>Militare</a:t>
            </a:r>
            <a:r>
              <a:rPr lang="en-US" dirty="0"/>
              <a:t> (Defense Science Board - DSB) a </a:t>
            </a:r>
            <a:r>
              <a:rPr lang="en-US" dirty="0" err="1"/>
              <a:t>descoperit</a:t>
            </a:r>
            <a:r>
              <a:rPr lang="en-US" dirty="0"/>
              <a:t> o </a:t>
            </a:r>
            <a:r>
              <a:rPr lang="en-US" dirty="0" err="1"/>
              <a:t>serie</a:t>
            </a:r>
            <a:r>
              <a:rPr lang="en-US" dirty="0"/>
              <a:t> de </a:t>
            </a:r>
            <a:r>
              <a:rPr lang="en-US" dirty="0" err="1">
                <a:solidFill>
                  <a:srgbClr val="FF0000"/>
                </a:solidFill>
              </a:rPr>
              <a:t>probleme</a:t>
            </a:r>
            <a:r>
              <a:rPr lang="en-US" dirty="0">
                <a:solidFill>
                  <a:srgbClr val="FF0000"/>
                </a:solidFill>
              </a:rPr>
              <a:t> legate de </a:t>
            </a:r>
            <a:r>
              <a:rPr lang="en-US" dirty="0" err="1">
                <a:solidFill>
                  <a:srgbClr val="FF0000"/>
                </a:solidFill>
              </a:rPr>
              <a:t>interacțiunea</a:t>
            </a:r>
            <a:r>
              <a:rPr lang="en-US" dirty="0">
                <a:solidFill>
                  <a:srgbClr val="FF0000"/>
                </a:solidFill>
              </a:rPr>
              <a:t> om-robot</a:t>
            </a:r>
            <a:r>
              <a:rPr lang="en-US" dirty="0"/>
              <a:t>. </a:t>
            </a:r>
            <a:r>
              <a:rPr lang="ro-RO" dirty="0"/>
              <a:t>Î</a:t>
            </a:r>
            <a:r>
              <a:rPr lang="en-US" dirty="0"/>
              <a:t>n </a:t>
            </a:r>
            <a:r>
              <a:rPr lang="en-US" dirty="0" err="1"/>
              <a:t>raportul</a:t>
            </a:r>
            <a:r>
              <a:rPr lang="en-US" dirty="0"/>
              <a:t> DSB de 125 de </a:t>
            </a:r>
            <a:r>
              <a:rPr lang="en-US" dirty="0" err="1"/>
              <a:t>pagini</a:t>
            </a:r>
            <a:r>
              <a:rPr lang="en-US" dirty="0"/>
              <a:t> ”</a:t>
            </a:r>
            <a:r>
              <a:rPr lang="en-US" dirty="0" err="1"/>
              <a:t>Rolul</a:t>
            </a:r>
            <a:r>
              <a:rPr lang="en-US" dirty="0"/>
              <a:t> </a:t>
            </a:r>
            <a:r>
              <a:rPr lang="en-US" dirty="0" err="1"/>
              <a:t>autonomiei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sistemele</a:t>
            </a:r>
            <a:r>
              <a:rPr lang="en-US" dirty="0"/>
              <a:t> </a:t>
            </a:r>
            <a:r>
              <a:rPr lang="en-US" dirty="0" err="1"/>
              <a:t>Departamentului</a:t>
            </a:r>
            <a:r>
              <a:rPr lang="en-US" dirty="0"/>
              <a:t> </a:t>
            </a:r>
            <a:r>
              <a:rPr lang="en-US" dirty="0" err="1"/>
              <a:t>Apărării</a:t>
            </a:r>
            <a:r>
              <a:rPr lang="en-US" dirty="0"/>
              <a:t>” din 2012, </a:t>
            </a:r>
            <a:r>
              <a:rPr lang="en-US" dirty="0" err="1">
                <a:solidFill>
                  <a:srgbClr val="FF0000"/>
                </a:solidFill>
              </a:rPr>
              <a:t>obstacolul</a:t>
            </a:r>
            <a:r>
              <a:rPr lang="en-US" dirty="0">
                <a:solidFill>
                  <a:srgbClr val="FF0000"/>
                </a:solidFill>
              </a:rPr>
              <a:t> din </a:t>
            </a:r>
            <a:r>
              <a:rPr lang="en-US" dirty="0" err="1">
                <a:solidFill>
                  <a:srgbClr val="FF0000"/>
                </a:solidFill>
              </a:rPr>
              <a:t>calea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accelerării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dezvoltării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sisteme</a:t>
            </a:r>
            <a:r>
              <a:rPr lang="en-US" dirty="0">
                <a:solidFill>
                  <a:srgbClr val="FF0000"/>
                </a:solidFill>
              </a:rPr>
              <a:t> de armament </a:t>
            </a:r>
            <a:r>
              <a:rPr lang="en-US" dirty="0" err="1">
                <a:solidFill>
                  <a:srgbClr val="FF0000"/>
                </a:solidFill>
              </a:rPr>
              <a:t>dotate</a:t>
            </a:r>
            <a:r>
              <a:rPr lang="en-US" dirty="0">
                <a:solidFill>
                  <a:srgbClr val="FF0000"/>
                </a:solidFill>
              </a:rPr>
              <a:t> cu </a:t>
            </a:r>
            <a:r>
              <a:rPr lang="en-US" dirty="0" err="1">
                <a:solidFill>
                  <a:srgbClr val="FF0000"/>
                </a:solidFill>
              </a:rPr>
              <a:t>inteligență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artificială</a:t>
            </a:r>
            <a:r>
              <a:rPr lang="en-US" dirty="0"/>
              <a:t> era </a:t>
            </a:r>
            <a:r>
              <a:rPr lang="en-US" dirty="0" err="1"/>
              <a:t>reprezentat</a:t>
            </a:r>
            <a:r>
              <a:rPr lang="en-US" dirty="0"/>
              <a:t> de </a:t>
            </a:r>
            <a:r>
              <a:rPr lang="en-US" b="1" dirty="0" err="1">
                <a:solidFill>
                  <a:srgbClr val="7030A0"/>
                </a:solidFill>
              </a:rPr>
              <a:t>opoziția</a:t>
            </a:r>
            <a:r>
              <a:rPr lang="en-US" b="1" dirty="0">
                <a:solidFill>
                  <a:srgbClr val="7030A0"/>
                </a:solidFill>
              </a:rPr>
              <a:t> din </a:t>
            </a:r>
            <a:r>
              <a:rPr lang="en-US" b="1" dirty="0" err="1">
                <a:solidFill>
                  <a:srgbClr val="7030A0"/>
                </a:solidFill>
              </a:rPr>
              <a:t>partea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structurii</a:t>
            </a:r>
            <a:r>
              <a:rPr lang="en-US" b="1" dirty="0">
                <a:solidFill>
                  <a:srgbClr val="7030A0"/>
                </a:solidFill>
              </a:rPr>
              <a:t> de </a:t>
            </a:r>
            <a:r>
              <a:rPr lang="en-US" b="1" dirty="0" err="1">
                <a:solidFill>
                  <a:srgbClr val="7030A0"/>
                </a:solidFill>
              </a:rPr>
              <a:t>comandă</a:t>
            </a:r>
            <a:r>
              <a:rPr lang="en-US" b="1" dirty="0">
                <a:solidFill>
                  <a:srgbClr val="7030A0"/>
                </a:solidFill>
              </a:rPr>
              <a:t>, a </a:t>
            </a:r>
            <a:r>
              <a:rPr lang="en-US" b="1" dirty="0" err="1">
                <a:solidFill>
                  <a:srgbClr val="7030A0"/>
                </a:solidFill>
              </a:rPr>
              <a:t>operatorilor</a:t>
            </a:r>
            <a:r>
              <a:rPr lang="en-US" b="1" dirty="0">
                <a:solidFill>
                  <a:srgbClr val="7030A0"/>
                </a:solidFill>
              </a:rPr>
              <a:t> de drone </a:t>
            </a:r>
            <a:r>
              <a:rPr lang="en-US" b="1" dirty="0" err="1">
                <a:solidFill>
                  <a:srgbClr val="7030A0"/>
                </a:solidFill>
              </a:rPr>
              <a:t>și</a:t>
            </a:r>
            <a:r>
              <a:rPr lang="en-US" b="1" dirty="0">
                <a:solidFill>
                  <a:srgbClr val="7030A0"/>
                </a:solidFill>
              </a:rPr>
              <a:t> a </a:t>
            </a:r>
            <a:r>
              <a:rPr lang="en-US" b="1" dirty="0" err="1">
                <a:solidFill>
                  <a:srgbClr val="7030A0"/>
                </a:solidFill>
              </a:rPr>
              <a:t>comandanților</a:t>
            </a:r>
            <a:r>
              <a:rPr lang="en-US" b="1" dirty="0">
                <a:solidFill>
                  <a:srgbClr val="7030A0"/>
                </a:solidFill>
              </a:rPr>
              <a:t> din </a:t>
            </a:r>
            <a:r>
              <a:rPr lang="en-US" b="1" dirty="0" err="1">
                <a:solidFill>
                  <a:srgbClr val="7030A0"/>
                </a:solidFill>
              </a:rPr>
              <a:t>teren</a:t>
            </a:r>
            <a:r>
              <a:rPr lang="en-US" b="1" dirty="0">
                <a:solidFill>
                  <a:srgbClr val="7030A0"/>
                </a:solidFill>
              </a:rPr>
              <a:t>.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Neîncrederea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în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funcțiile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autonome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ale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unui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sistem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era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că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acestea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nu se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vor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comporta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în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maniera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dorită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pe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câmpul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luptă</a:t>
            </a:r>
            <a:r>
              <a:rPr lang="en-US" dirty="0"/>
              <a:t>. </a:t>
            </a:r>
            <a:endParaRPr lang="ro-RO" dirty="0"/>
          </a:p>
          <a:p>
            <a:r>
              <a:rPr lang="en-US" dirty="0"/>
              <a:t> </a:t>
            </a:r>
            <a:r>
              <a:rPr lang="en-US" dirty="0" err="1"/>
              <a:t>Directiva</a:t>
            </a:r>
            <a:r>
              <a:rPr lang="en-US" dirty="0"/>
              <a:t> 3000.09 a </a:t>
            </a:r>
            <a:r>
              <a:rPr lang="en-US" dirty="0" err="1"/>
              <a:t>Departamentului</a:t>
            </a:r>
            <a:r>
              <a:rPr lang="en-US" dirty="0"/>
              <a:t> </a:t>
            </a:r>
            <a:r>
              <a:rPr lang="en-US" dirty="0" err="1"/>
              <a:t>Apărării</a:t>
            </a:r>
            <a:r>
              <a:rPr lang="en-US" dirty="0"/>
              <a:t> din 21 </a:t>
            </a:r>
            <a:r>
              <a:rPr lang="en-US" dirty="0" err="1"/>
              <a:t>noiembrie</a:t>
            </a:r>
            <a:r>
              <a:rPr lang="en-US" dirty="0"/>
              <a:t> 2012 </a:t>
            </a:r>
            <a:r>
              <a:rPr lang="en-US" dirty="0" err="1"/>
              <a:t>prezenta</a:t>
            </a:r>
            <a:r>
              <a:rPr lang="en-US" dirty="0"/>
              <a:t> </a:t>
            </a:r>
            <a:r>
              <a:rPr lang="en-US" dirty="0" err="1"/>
              <a:t>posibilitatea</a:t>
            </a:r>
            <a:r>
              <a:rPr lang="en-US" dirty="0"/>
              <a:t> </a:t>
            </a:r>
            <a:r>
              <a:rPr lang="en-US" dirty="0" err="1"/>
              <a:t>declanșării</a:t>
            </a:r>
            <a:r>
              <a:rPr lang="en-US" dirty="0"/>
              <a:t> </a:t>
            </a:r>
            <a:r>
              <a:rPr lang="en-US" dirty="0" err="1"/>
              <a:t>neintenționate</a:t>
            </a:r>
            <a:r>
              <a:rPr lang="en-US" dirty="0"/>
              <a:t> de </a:t>
            </a:r>
            <a:r>
              <a:rPr lang="en-US" dirty="0" err="1"/>
              <a:t>conflicte</a:t>
            </a:r>
            <a:r>
              <a:rPr lang="en-US" dirty="0"/>
              <a:t> din </a:t>
            </a:r>
            <a:r>
              <a:rPr lang="en-US" dirty="0" err="1"/>
              <a:t>cauza</a:t>
            </a:r>
            <a:r>
              <a:rPr lang="en-US" dirty="0"/>
              <a:t> </a:t>
            </a:r>
            <a:r>
              <a:rPr lang="en-US" dirty="0" err="1"/>
              <a:t>probabilității</a:t>
            </a:r>
            <a:r>
              <a:rPr lang="en-US" dirty="0"/>
              <a:t> </a:t>
            </a:r>
            <a:r>
              <a:rPr lang="en-US" dirty="0" err="1"/>
              <a:t>erorilor</a:t>
            </a:r>
            <a:r>
              <a:rPr lang="en-US" dirty="0"/>
              <a:t> </a:t>
            </a:r>
            <a:r>
              <a:rPr lang="en-US" dirty="0" err="1"/>
              <a:t>sistemelor</a:t>
            </a:r>
            <a:r>
              <a:rPr lang="en-US" dirty="0"/>
              <a:t> de armament </a:t>
            </a:r>
            <a:r>
              <a:rPr lang="en-US" dirty="0" err="1"/>
              <a:t>autonome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semiautonome</a:t>
            </a:r>
            <a:r>
              <a:rPr lang="en-US" dirty="0"/>
              <a:t>. </a:t>
            </a:r>
          </a:p>
          <a:p>
            <a:r>
              <a:rPr lang="en-US" dirty="0" err="1"/>
              <a:t>Comisia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Științe</a:t>
            </a:r>
            <a:r>
              <a:rPr lang="en-US" dirty="0"/>
              <a:t> </a:t>
            </a:r>
            <a:r>
              <a:rPr lang="en-US" dirty="0" err="1"/>
              <a:t>Militare</a:t>
            </a:r>
            <a:r>
              <a:rPr lang="en-US" dirty="0"/>
              <a:t> a </a:t>
            </a:r>
            <a:r>
              <a:rPr lang="en-US" dirty="0" err="1"/>
              <a:t>cerut</a:t>
            </a:r>
            <a:r>
              <a:rPr lang="en-US" dirty="0"/>
              <a:t> </a:t>
            </a:r>
            <a:r>
              <a:rPr lang="en-US" dirty="0" err="1"/>
              <a:t>Pentagonului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schimbe</a:t>
            </a:r>
            <a:r>
              <a:rPr lang="en-US" dirty="0"/>
              <a:t> </a:t>
            </a:r>
            <a:r>
              <a:rPr lang="en-US" dirty="0" err="1"/>
              <a:t>atitudinea</a:t>
            </a:r>
            <a:r>
              <a:rPr lang="en-US" dirty="0"/>
              <a:t> </a:t>
            </a:r>
            <a:r>
              <a:rPr lang="en-US" dirty="0" err="1"/>
              <a:t>comandanților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dezbateri</a:t>
            </a:r>
            <a:r>
              <a:rPr lang="en-US" dirty="0"/>
              <a:t> care s-au </a:t>
            </a:r>
            <a:r>
              <a:rPr lang="en-US" dirty="0" err="1"/>
              <a:t>soldat</a:t>
            </a:r>
            <a:r>
              <a:rPr lang="en-US" dirty="0"/>
              <a:t> cu </a:t>
            </a:r>
            <a:r>
              <a:rPr lang="en-US" dirty="0" err="1"/>
              <a:t>rezultate</a:t>
            </a:r>
            <a:r>
              <a:rPr lang="en-US" dirty="0"/>
              <a:t> negative, ca </a:t>
            </a:r>
            <a:r>
              <a:rPr lang="en-US" dirty="0" err="1"/>
              <a:t>atare</a:t>
            </a:r>
            <a:r>
              <a:rPr lang="en-US" dirty="0"/>
              <a:t> </a:t>
            </a:r>
            <a:r>
              <a:rPr lang="en-US" b="1" dirty="0">
                <a:solidFill>
                  <a:srgbClr val="F854C9"/>
                </a:solidFill>
              </a:rPr>
              <a:t>DARPA a </a:t>
            </a:r>
            <a:r>
              <a:rPr lang="en-US" b="1" dirty="0" err="1">
                <a:solidFill>
                  <a:srgbClr val="F854C9"/>
                </a:solidFill>
              </a:rPr>
              <a:t>creat</a:t>
            </a:r>
            <a:r>
              <a:rPr lang="en-US" b="1" dirty="0">
                <a:solidFill>
                  <a:srgbClr val="F854C9"/>
                </a:solidFill>
              </a:rPr>
              <a:t> un program </a:t>
            </a:r>
            <a:r>
              <a:rPr lang="en-US" b="1" dirty="0" err="1">
                <a:solidFill>
                  <a:srgbClr val="F854C9"/>
                </a:solidFill>
              </a:rPr>
              <a:t>pentru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manipularea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încrederii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în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colaborare</a:t>
            </a:r>
            <a:r>
              <a:rPr lang="en-US" b="1" dirty="0">
                <a:solidFill>
                  <a:srgbClr val="F854C9"/>
                </a:solidFill>
              </a:rPr>
              <a:t> cu IARPA</a:t>
            </a:r>
            <a:r>
              <a:rPr lang="en-US" dirty="0"/>
              <a:t>, </a:t>
            </a:r>
            <a:r>
              <a:rPr lang="en-US" dirty="0" err="1"/>
              <a:t>omologii</a:t>
            </a:r>
            <a:r>
              <a:rPr lang="en-US" dirty="0"/>
              <a:t> din CIA. ”Narrative Networks -N2 ( </a:t>
            </a:r>
            <a:r>
              <a:rPr lang="en-US" dirty="0" err="1"/>
              <a:t>Rețele</a:t>
            </a:r>
            <a:r>
              <a:rPr lang="en-US" dirty="0"/>
              <a:t> </a:t>
            </a:r>
            <a:r>
              <a:rPr lang="en-US" dirty="0" err="1"/>
              <a:t>narative</a:t>
            </a:r>
            <a:r>
              <a:rPr lang="en-US" dirty="0"/>
              <a:t>) </a:t>
            </a:r>
            <a:r>
              <a:rPr lang="en-US" dirty="0" err="1"/>
              <a:t>dezvoltă</a:t>
            </a:r>
            <a:r>
              <a:rPr lang="en-US" dirty="0"/>
              <a:t> </a:t>
            </a:r>
            <a:r>
              <a:rPr lang="en-US" dirty="0" err="1"/>
              <a:t>tehnici</a:t>
            </a:r>
            <a:r>
              <a:rPr lang="en-US" dirty="0"/>
              <a:t> de </a:t>
            </a:r>
            <a:r>
              <a:rPr lang="en-US" dirty="0" err="1"/>
              <a:t>cuantificare</a:t>
            </a:r>
            <a:r>
              <a:rPr lang="en-US" dirty="0"/>
              <a:t> a </a:t>
            </a:r>
            <a:r>
              <a:rPr lang="en-US" dirty="0" err="1"/>
              <a:t>narațiunilor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cunoașterii</a:t>
            </a:r>
            <a:r>
              <a:rPr lang="en-US" dirty="0"/>
              <a:t> </a:t>
            </a:r>
            <a:r>
              <a:rPr lang="en-US" dirty="0" err="1"/>
              <a:t>umane</a:t>
            </a:r>
            <a:r>
              <a:rPr lang="en-US" dirty="0"/>
              <a:t>.”  </a:t>
            </a:r>
            <a:endParaRPr lang="ro-RO" dirty="0"/>
          </a:p>
          <a:p>
            <a:r>
              <a:rPr lang="ro-RO" dirty="0"/>
              <a:t>Paul Zak, cu doctorat în economie și pregătire postdoctorală în neuroimagistică la Harvard, a identificat în 2004 </a:t>
            </a:r>
            <a:r>
              <a:rPr lang="ro-RO" b="1" dirty="0">
                <a:solidFill>
                  <a:srgbClr val="F854C9"/>
                </a:solidFill>
              </a:rPr>
              <a:t>molecula morală a creierului</a:t>
            </a:r>
            <a:r>
              <a:rPr lang="ro-RO" dirty="0"/>
              <a:t>, substanța chimică din creier responsabilă pentru deciziile morale (moralitate legată de încredere). </a:t>
            </a:r>
            <a:r>
              <a:rPr lang="ro-RO" b="1" dirty="0">
                <a:solidFill>
                  <a:srgbClr val="F854C9"/>
                </a:solidFill>
              </a:rPr>
              <a:t>Pentru programul Narrative Network de la DARPA </a:t>
            </a:r>
            <a:r>
              <a:rPr lang="ro-RO" dirty="0"/>
              <a:t>a găsit o modalitate de a măsura reacția creierelor și organismelor umane când molecula morală a creierului, oxitocina, este secretată în mod natural.   Oamenii de știință de la Universitatea din Bonn au publicat în decembrie 2014 un studiu referitor la modul de utilizare a oxitocinei pentru a slăbi frica. Monika Eckstein, conducătoarea echipei de cercetători, a declarat că studiul a evidențiat că </a:t>
            </a:r>
            <a:r>
              <a:rPr lang="ro-RO" b="1" dirty="0">
                <a:solidFill>
                  <a:srgbClr val="F854C9"/>
                </a:solidFill>
              </a:rPr>
              <a:t>administrarea de oxitocină pe cale nazală la 62  de voluntari a condus la dispariția senzației de frică.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21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A3C46-F396-0177-C8CD-A4F80CD62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34118-7B03-75D8-D4E1-7159916788CB}"/>
              </a:ext>
            </a:extLst>
          </p:cNvPr>
          <p:cNvSpPr txBox="1"/>
          <p:nvPr/>
        </p:nvSpPr>
        <p:spPr>
          <a:xfrm>
            <a:off x="145774" y="556591"/>
            <a:ext cx="119269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 </a:t>
            </a:r>
            <a:r>
              <a:rPr lang="en-US" dirty="0" err="1">
                <a:solidFill>
                  <a:schemeClr val="bg1"/>
                </a:solidFill>
              </a:rPr>
              <a:t>doar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neurotransmițătorii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regăsesc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încercările</a:t>
            </a:r>
            <a:r>
              <a:rPr lang="en-US" dirty="0">
                <a:solidFill>
                  <a:schemeClr val="bg1"/>
                </a:solidFill>
              </a:rPr>
              <a:t> de a </a:t>
            </a:r>
            <a:r>
              <a:rPr lang="en-US" dirty="0" err="1">
                <a:solidFill>
                  <a:schemeClr val="bg1"/>
                </a:solidFill>
              </a:rPr>
              <a:t>modula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reacțiile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personalului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militar</a:t>
            </a:r>
            <a:r>
              <a:rPr lang="en-US" dirty="0">
                <a:solidFill>
                  <a:schemeClr val="bg1"/>
                </a:solidFill>
              </a:rPr>
              <a:t>, ci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substanțele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farmaceutice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susceptibile</a:t>
            </a:r>
            <a:r>
              <a:rPr lang="en-US" dirty="0">
                <a:solidFill>
                  <a:schemeClr val="bg1"/>
                </a:solidFill>
              </a:rPr>
              <a:t> de a </a:t>
            </a:r>
            <a:r>
              <a:rPr lang="en-US" dirty="0" err="1">
                <a:solidFill>
                  <a:schemeClr val="bg1"/>
                </a:solidFill>
              </a:rPr>
              <a:t>crește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performanțele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luptătorilor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chemeClr val="bg1"/>
                </a:solidFill>
              </a:rPr>
              <a:t>colinergice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cunoscute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favorizarea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acţiunii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sistemului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nervos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parasimpatic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comanda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nervoasă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muşchilor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scheletului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racetami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îmbunătățirea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memoriei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ampakine  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reducerea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orelor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somn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timpul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misiunilor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metilxantine</a:t>
            </a:r>
            <a:r>
              <a:rPr lang="en-US" dirty="0">
                <a:solidFill>
                  <a:schemeClr val="bg1"/>
                </a:solidFill>
              </a:rPr>
              <a:t>  cu </a:t>
            </a:r>
            <a:r>
              <a:rPr lang="en-US" dirty="0" err="1">
                <a:solidFill>
                  <a:schemeClr val="bg1"/>
                </a:solidFill>
              </a:rPr>
              <a:t>efect</a:t>
            </a:r>
            <a:r>
              <a:rPr lang="en-US" dirty="0">
                <a:solidFill>
                  <a:schemeClr val="bg1"/>
                </a:solidFill>
              </a:rPr>
              <a:t> stimulant </a:t>
            </a:r>
            <a:r>
              <a:rPr lang="en-US" dirty="0" err="1">
                <a:solidFill>
                  <a:schemeClr val="bg1"/>
                </a:solidFill>
              </a:rPr>
              <a:t>asupra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sistemului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nervos</a:t>
            </a:r>
            <a:r>
              <a:rPr lang="en-US" dirty="0">
                <a:solidFill>
                  <a:schemeClr val="bg1"/>
                </a:solidFill>
              </a:rPr>
              <a:t> central, </a:t>
            </a:r>
            <a:r>
              <a:rPr lang="en-US" dirty="0" err="1">
                <a:solidFill>
                  <a:schemeClr val="bg1"/>
                </a:solidFill>
              </a:rPr>
              <a:t>asupra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sistemului</a:t>
            </a:r>
            <a:r>
              <a:rPr lang="en-US" dirty="0">
                <a:solidFill>
                  <a:schemeClr val="bg1"/>
                </a:solidFill>
              </a:rPr>
              <a:t> cardiovascular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sistemului</a:t>
            </a:r>
            <a:r>
              <a:rPr lang="en-US" dirty="0">
                <a:solidFill>
                  <a:schemeClr val="bg1"/>
                </a:solidFill>
              </a:rPr>
              <a:t> endocrine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amfetamine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sporirea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capacității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efort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concentrării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atentiei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actoprotectori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îmbunătățirea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performanței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fizice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mentale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antidepressive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strategii</a:t>
            </a:r>
            <a:r>
              <a:rPr lang="en-US" dirty="0">
                <a:solidFill>
                  <a:schemeClr val="bg1"/>
                </a:solidFill>
              </a:rPr>
              <a:t> anti-</a:t>
            </a:r>
            <a:r>
              <a:rPr lang="en-US" dirty="0" err="1">
                <a:solidFill>
                  <a:schemeClr val="bg1"/>
                </a:solidFill>
              </a:rPr>
              <a:t>îmbătrânire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empatogeni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enactogeni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producerea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experiențelor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comuniune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emoțională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unitate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relație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deschidere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emoțională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empatie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simpatie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chemeClr val="bg1"/>
                </a:solidFill>
              </a:rPr>
              <a:t>Steroizi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betablocante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adaptogene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izotopi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stabili</a:t>
            </a:r>
            <a:r>
              <a:rPr lang="en-US" dirty="0">
                <a:solidFill>
                  <a:schemeClr val="bg1"/>
                </a:solidFill>
              </a:rPr>
              <a:t> cu </a:t>
            </a:r>
            <a:r>
              <a:rPr lang="en-US" dirty="0" err="1">
                <a:solidFill>
                  <a:schemeClr val="bg1"/>
                </a:solidFill>
              </a:rPr>
              <a:t>rol</a:t>
            </a:r>
            <a:r>
              <a:rPr lang="en-US" dirty="0">
                <a:solidFill>
                  <a:schemeClr val="bg1"/>
                </a:solidFill>
              </a:rPr>
              <a:t> biologic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chemeClr val="bg1"/>
                </a:solidFill>
              </a:rPr>
              <a:t>oxigenoterapia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hiperbarică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utilizarea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amestecurilor</a:t>
            </a:r>
            <a:r>
              <a:rPr lang="en-US" dirty="0">
                <a:solidFill>
                  <a:schemeClr val="bg1"/>
                </a:solidFill>
              </a:rPr>
              <a:t> de gaze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special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cazul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scafandrilor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stimulatori</a:t>
            </a:r>
            <a:r>
              <a:rPr lang="en-US" dirty="0">
                <a:solidFill>
                  <a:schemeClr val="bg1"/>
                </a:solidFill>
              </a:rPr>
              <a:t> ai </a:t>
            </a:r>
            <a:r>
              <a:rPr lang="en-US" dirty="0" err="1">
                <a:solidFill>
                  <a:schemeClr val="bg1"/>
                </a:solidFill>
              </a:rPr>
              <a:t>neurogenezei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cerebrale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fulerene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polipeptide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antioxidanți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vitamine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cofeină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nootropice</a:t>
            </a:r>
            <a:r>
              <a:rPr lang="en-US" dirty="0">
                <a:solidFill>
                  <a:schemeClr val="bg1"/>
                </a:solidFill>
              </a:rPr>
              <a:t> , </a:t>
            </a:r>
            <a:r>
              <a:rPr lang="en-US" dirty="0" err="1">
                <a:solidFill>
                  <a:schemeClr val="bg1"/>
                </a:solidFill>
              </a:rPr>
              <a:t>eugeroice</a:t>
            </a:r>
            <a:r>
              <a:rPr lang="en-US" dirty="0">
                <a:solidFill>
                  <a:schemeClr val="bg1"/>
                </a:solidFill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194367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BEAUTY BOTS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1" y="-635"/>
            <a:ext cx="4903303" cy="3416300"/>
          </a:xfrm>
          <a:prstGeom prst="rect">
            <a:avLst/>
          </a:prstGeom>
        </p:spPr>
      </p:pic>
      <p:pic>
        <p:nvPicPr>
          <p:cNvPr id="9" name="Picture Placeholder 8" descr="FEMEI"/>
          <p:cNvPicPr>
            <a:picLocks noGrp="1" noChangeAspect="1"/>
          </p:cNvPicPr>
          <p:nvPr>
            <p:ph type="pic" idx="14"/>
          </p:nvPr>
        </p:nvPicPr>
        <p:blipFill>
          <a:blip r:embed="rId3"/>
          <a:stretch>
            <a:fillRect/>
          </a:stretch>
        </p:blipFill>
        <p:spPr>
          <a:xfrm>
            <a:off x="0" y="3314700"/>
            <a:ext cx="4903303" cy="3587115"/>
          </a:xfrm>
          <a:prstGeom prst="rect">
            <a:avLst/>
          </a:prstGeom>
        </p:spPr>
      </p:pic>
      <p:pic>
        <p:nvPicPr>
          <p:cNvPr id="10" name="Picture 9" descr="URATENI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03" y="0"/>
            <a:ext cx="72963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F9C03-3C9A-A9AA-EA77-E34C8B140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58817" cy="6692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091AE-87B3-9F15-A012-205FF1B705B4}"/>
              </a:ext>
            </a:extLst>
          </p:cNvPr>
          <p:cNvSpPr txBox="1"/>
          <p:nvPr/>
        </p:nvSpPr>
        <p:spPr>
          <a:xfrm>
            <a:off x="3458817" y="424070"/>
            <a:ext cx="873318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b="1" dirty="0"/>
              <a:t>T</a:t>
            </a:r>
            <a:r>
              <a:rPr lang="en-US" b="1" dirty="0" err="1"/>
              <a:t>ehnicile</a:t>
            </a:r>
            <a:r>
              <a:rPr lang="en-US" b="1" dirty="0"/>
              <a:t> de </a:t>
            </a:r>
            <a:r>
              <a:rPr lang="en-US" b="1" dirty="0" err="1"/>
              <a:t>neurostimulare</a:t>
            </a:r>
            <a:r>
              <a:rPr lang="en-US" b="1" dirty="0"/>
              <a:t> </a:t>
            </a:r>
            <a:endParaRPr lang="ro-RO" b="1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electrostimularea</a:t>
            </a:r>
            <a:r>
              <a:rPr lang="en-US" dirty="0"/>
              <a:t> </a:t>
            </a:r>
            <a:r>
              <a:rPr lang="en-US" dirty="0" err="1"/>
              <a:t>craniană</a:t>
            </a:r>
            <a:r>
              <a:rPr lang="en-US" dirty="0"/>
              <a:t> </a:t>
            </a:r>
            <a:r>
              <a:rPr lang="en-US" dirty="0" err="1"/>
              <a:t>transcutanată</a:t>
            </a:r>
            <a:endParaRPr lang="ro-RO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neurostimulările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transcraniene</a:t>
            </a:r>
            <a:r>
              <a:rPr lang="en-US" dirty="0"/>
              <a:t>/</a:t>
            </a:r>
            <a:r>
              <a:rPr lang="en-US" dirty="0" err="1"/>
              <a:t>utilizând</a:t>
            </a:r>
            <a:r>
              <a:rPr lang="en-US" dirty="0"/>
              <a:t> </a:t>
            </a:r>
            <a:r>
              <a:rPr lang="en-US" dirty="0" err="1"/>
              <a:t>curent</a:t>
            </a:r>
            <a:r>
              <a:rPr lang="en-US" dirty="0"/>
              <a:t> </a:t>
            </a:r>
            <a:r>
              <a:rPr lang="en-US" dirty="0" err="1"/>
              <a:t>alternativ</a:t>
            </a:r>
            <a:r>
              <a:rPr lang="en-US" dirty="0"/>
              <a:t>/cu </a:t>
            </a:r>
            <a:r>
              <a:rPr lang="en-US" dirty="0" err="1"/>
              <a:t>frecvență</a:t>
            </a:r>
            <a:r>
              <a:rPr lang="en-US" dirty="0"/>
              <a:t> </a:t>
            </a:r>
            <a:r>
              <a:rPr lang="en-US" dirty="0" err="1"/>
              <a:t>aleatorie</a:t>
            </a:r>
            <a:endParaRPr lang="ro-RO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neurostimularea</a:t>
            </a:r>
            <a:r>
              <a:rPr lang="en-US" dirty="0"/>
              <a:t> </a:t>
            </a:r>
            <a:r>
              <a:rPr lang="en-US" dirty="0" err="1"/>
              <a:t>transcraniană</a:t>
            </a:r>
            <a:r>
              <a:rPr lang="en-US" dirty="0"/>
              <a:t> </a:t>
            </a:r>
            <a:r>
              <a:rPr lang="en-US" dirty="0" err="1"/>
              <a:t>utilizând</a:t>
            </a:r>
            <a:r>
              <a:rPr lang="en-US" dirty="0"/>
              <a:t> </a:t>
            </a:r>
            <a:r>
              <a:rPr lang="en-US" dirty="0" err="1"/>
              <a:t>curent</a:t>
            </a:r>
            <a:r>
              <a:rPr lang="en-US" dirty="0"/>
              <a:t> </a:t>
            </a:r>
            <a:r>
              <a:rPr lang="en-US" dirty="0" err="1"/>
              <a:t>continuu</a:t>
            </a:r>
            <a:r>
              <a:rPr lang="en-US" dirty="0"/>
              <a:t> </a:t>
            </a:r>
            <a:r>
              <a:rPr lang="en-US" dirty="0" err="1"/>
              <a:t>variabil</a:t>
            </a:r>
            <a:endParaRPr lang="ro-RO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err="1"/>
              <a:t>stimulările</a:t>
            </a:r>
            <a:r>
              <a:rPr lang="en-US" dirty="0"/>
              <a:t> </a:t>
            </a:r>
            <a:r>
              <a:rPr lang="en-US" dirty="0" err="1"/>
              <a:t>transcraniene</a:t>
            </a:r>
            <a:r>
              <a:rPr lang="en-US" dirty="0"/>
              <a:t> - </a:t>
            </a:r>
            <a:r>
              <a:rPr lang="en-US" dirty="0" err="1"/>
              <a:t>magnetice</a:t>
            </a:r>
            <a:r>
              <a:rPr lang="en-US" dirty="0"/>
              <a:t>, cu laser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infraroșu</a:t>
            </a:r>
            <a:r>
              <a:rPr lang="en-US" dirty="0"/>
              <a:t>, </a:t>
            </a:r>
            <a:r>
              <a:rPr lang="en-US" dirty="0" err="1"/>
              <a:t>utilizând</a:t>
            </a:r>
            <a:r>
              <a:rPr lang="en-US" dirty="0"/>
              <a:t> </a:t>
            </a:r>
            <a:r>
              <a:rPr lang="en-US" dirty="0" err="1"/>
              <a:t>ultrasunete</a:t>
            </a:r>
            <a:r>
              <a:rPr lang="en-US" dirty="0"/>
              <a:t> pulsate,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neurostimularea</a:t>
            </a:r>
            <a:r>
              <a:rPr lang="en-US" dirty="0"/>
              <a:t> </a:t>
            </a:r>
            <a:r>
              <a:rPr lang="en-US" dirty="0" err="1"/>
              <a:t>periferice</a:t>
            </a:r>
            <a:r>
              <a:rPr lang="en-US" dirty="0"/>
              <a:t>.  </a:t>
            </a:r>
          </a:p>
          <a:p>
            <a:pPr algn="just"/>
            <a:r>
              <a:rPr lang="en-US" b="1" dirty="0" err="1"/>
              <a:t>Programul</a:t>
            </a:r>
            <a:r>
              <a:rPr lang="en-US" b="1" dirty="0"/>
              <a:t> </a:t>
            </a:r>
            <a:r>
              <a:rPr lang="en-US" b="1" dirty="0" err="1"/>
              <a:t>ElectrX</a:t>
            </a:r>
            <a:r>
              <a:rPr lang="en-US" b="1" dirty="0"/>
              <a:t> al DARPA</a:t>
            </a:r>
            <a:endParaRPr lang="ro-RO" b="1" dirty="0"/>
          </a:p>
          <a:p>
            <a:pPr algn="just"/>
            <a:r>
              <a:rPr lang="ro-RO" b="1" dirty="0"/>
              <a:t>- </a:t>
            </a:r>
            <a:r>
              <a:rPr lang="en-US" dirty="0" err="1"/>
              <a:t>urmărește</a:t>
            </a:r>
            <a:r>
              <a:rPr lang="en-US" dirty="0"/>
              <a:t> </a:t>
            </a:r>
            <a:r>
              <a:rPr lang="en-US" dirty="0" err="1"/>
              <a:t>îmbunătățirea</a:t>
            </a:r>
            <a:r>
              <a:rPr lang="en-US" dirty="0"/>
              <a:t> </a:t>
            </a:r>
            <a:r>
              <a:rPr lang="en-US" dirty="0" err="1"/>
              <a:t>performanțelor</a:t>
            </a:r>
            <a:r>
              <a:rPr lang="en-US" dirty="0"/>
              <a:t> </a:t>
            </a:r>
            <a:r>
              <a:rPr lang="en-US" dirty="0" err="1"/>
              <a:t>mentale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fizice</a:t>
            </a:r>
            <a:r>
              <a:rPr lang="en-US" dirty="0"/>
              <a:t>  </a:t>
            </a:r>
            <a:r>
              <a:rPr lang="en-US" dirty="0" err="1"/>
              <a:t>prin</a:t>
            </a:r>
            <a:r>
              <a:rPr lang="en-US" dirty="0"/>
              <a:t> „</a:t>
            </a:r>
            <a:r>
              <a:rPr lang="en-US" dirty="0" err="1"/>
              <a:t>stimularea</a:t>
            </a:r>
            <a:r>
              <a:rPr lang="en-US" dirty="0"/>
              <a:t> </a:t>
            </a:r>
            <a:r>
              <a:rPr lang="en-US" dirty="0" err="1"/>
              <a:t>precisă</a:t>
            </a:r>
            <a:r>
              <a:rPr lang="en-US" dirty="0"/>
              <a:t> a </a:t>
            </a:r>
            <a:r>
              <a:rPr lang="en-US" dirty="0" err="1"/>
              <a:t>sistemului</a:t>
            </a:r>
            <a:r>
              <a:rPr lang="en-US" dirty="0"/>
              <a:t> </a:t>
            </a:r>
            <a:r>
              <a:rPr lang="en-US" dirty="0" err="1"/>
              <a:t>nervos</a:t>
            </a:r>
            <a:r>
              <a:rPr lang="en-US" dirty="0"/>
              <a:t> </a:t>
            </a:r>
            <a:r>
              <a:rPr lang="en-US" dirty="0" err="1"/>
              <a:t>periferic</a:t>
            </a:r>
            <a:r>
              <a:rPr lang="en-US" dirty="0"/>
              <a:t>, </a:t>
            </a:r>
            <a:r>
              <a:rPr lang="en-US" dirty="0" err="1"/>
              <a:t>concretizată</a:t>
            </a:r>
            <a:r>
              <a:rPr lang="en-US" dirty="0"/>
              <a:t> sub forma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strategii</a:t>
            </a:r>
            <a:r>
              <a:rPr lang="en-US" dirty="0"/>
              <a:t> de </a:t>
            </a:r>
            <a:r>
              <a:rPr lang="en-US" dirty="0" err="1"/>
              <a:t>neuromodulare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neurofeedback, care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permită</a:t>
            </a:r>
            <a:r>
              <a:rPr lang="en-US" dirty="0"/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o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refacere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și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optimizare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performanțelor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într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-un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timp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mai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scurt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.” </a:t>
            </a:r>
            <a:endParaRPr lang="ro-RO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n-US" b="1" dirty="0" err="1"/>
              <a:t>Programul</a:t>
            </a:r>
            <a:r>
              <a:rPr lang="en-US" b="1" dirty="0"/>
              <a:t> DARPA „In vivo Nanoplatforms”</a:t>
            </a:r>
            <a:endParaRPr lang="ro-RO" b="1" dirty="0"/>
          </a:p>
          <a:p>
            <a:pPr algn="just"/>
            <a:r>
              <a:rPr lang="ro-RO" dirty="0"/>
              <a:t>-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clase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de </a:t>
            </a:r>
            <a:r>
              <a:rPr lang="en-US" b="1" dirty="0" err="1">
                <a:solidFill>
                  <a:srgbClr val="FF66CC"/>
                </a:solidFill>
              </a:rPr>
              <a:t>nanoparticule</a:t>
            </a:r>
            <a:r>
              <a:rPr lang="en-US" b="1" dirty="0">
                <a:solidFill>
                  <a:srgbClr val="FF66CC"/>
                </a:solidFill>
              </a:rPr>
              <a:t> </a:t>
            </a:r>
            <a:r>
              <a:rPr lang="en-US" b="1" dirty="0" err="1">
                <a:solidFill>
                  <a:srgbClr val="FF66CC"/>
                </a:solidFill>
              </a:rPr>
              <a:t>biocompatibile</a:t>
            </a:r>
            <a:r>
              <a:rPr lang="en-US" b="1" dirty="0">
                <a:solidFill>
                  <a:srgbClr val="FF66CC"/>
                </a:solidFill>
              </a:rPr>
              <a:t> adaptative </a:t>
            </a:r>
            <a:r>
              <a:rPr lang="en-US" b="1" dirty="0" err="1">
                <a:solidFill>
                  <a:srgbClr val="FF66CC"/>
                </a:solidFill>
              </a:rPr>
              <a:t>pentru</a:t>
            </a:r>
            <a:r>
              <a:rPr lang="en-US" b="1" dirty="0">
                <a:solidFill>
                  <a:srgbClr val="FF66CC"/>
                </a:solidFill>
              </a:rPr>
              <a:t> </a:t>
            </a:r>
            <a:r>
              <a:rPr lang="en-US" b="1" dirty="0" err="1">
                <a:solidFill>
                  <a:srgbClr val="FF66CC"/>
                </a:solidFill>
              </a:rPr>
              <a:t>monitorizarea</a:t>
            </a:r>
            <a:r>
              <a:rPr lang="en-US" b="1" dirty="0">
                <a:solidFill>
                  <a:srgbClr val="FF66CC"/>
                </a:solidFill>
              </a:rPr>
              <a:t> </a:t>
            </a:r>
            <a:r>
              <a:rPr lang="en-US" b="1" dirty="0" err="1">
                <a:solidFill>
                  <a:srgbClr val="FF66CC"/>
                </a:solidFill>
              </a:rPr>
              <a:t>mediului</a:t>
            </a:r>
            <a:r>
              <a:rPr lang="en-US" b="1" dirty="0">
                <a:solidFill>
                  <a:srgbClr val="FF66CC"/>
                </a:solidFill>
              </a:rPr>
              <a:t> </a:t>
            </a:r>
            <a:r>
              <a:rPr lang="en-US" b="1" dirty="0" err="1">
                <a:solidFill>
                  <a:srgbClr val="FF66CC"/>
                </a:solidFill>
              </a:rPr>
              <a:t>înconjurător</a:t>
            </a:r>
            <a:r>
              <a:rPr lang="en-US" b="1" dirty="0">
                <a:solidFill>
                  <a:srgbClr val="FF66CC"/>
                </a:solidFill>
              </a:rPr>
              <a:t>, </a:t>
            </a:r>
            <a:r>
              <a:rPr lang="en-US" b="1" dirty="0" err="1">
                <a:solidFill>
                  <a:srgbClr val="FF66CC"/>
                </a:solidFill>
              </a:rPr>
              <a:t>dar</a:t>
            </a:r>
            <a:r>
              <a:rPr lang="en-US" b="1" dirty="0">
                <a:solidFill>
                  <a:srgbClr val="FF66CC"/>
                </a:solidFill>
              </a:rPr>
              <a:t> </a:t>
            </a:r>
            <a:r>
              <a:rPr lang="en-US" b="1" dirty="0" err="1">
                <a:solidFill>
                  <a:srgbClr val="FF66CC"/>
                </a:solidFill>
              </a:rPr>
              <a:t>și</a:t>
            </a:r>
            <a:r>
              <a:rPr lang="en-US" b="1" dirty="0">
                <a:solidFill>
                  <a:srgbClr val="FF66CC"/>
                </a:solidFill>
              </a:rPr>
              <a:t> a </a:t>
            </a:r>
            <a:r>
              <a:rPr lang="en-US" b="1" dirty="0" err="1">
                <a:solidFill>
                  <a:srgbClr val="FF66CC"/>
                </a:solidFill>
              </a:rPr>
              <a:t>interiorului</a:t>
            </a:r>
            <a:r>
              <a:rPr lang="en-US" b="1" dirty="0">
                <a:solidFill>
                  <a:srgbClr val="FF66CC"/>
                </a:solidFill>
              </a:rPr>
              <a:t> </a:t>
            </a:r>
            <a:r>
              <a:rPr lang="en-US" b="1" dirty="0" err="1">
                <a:solidFill>
                  <a:srgbClr val="FF66CC"/>
                </a:solidFill>
              </a:rPr>
              <a:t>corpului</a:t>
            </a:r>
            <a:r>
              <a:rPr lang="en-US" b="1" dirty="0">
                <a:solidFill>
                  <a:srgbClr val="FF66CC"/>
                </a:solidFill>
              </a:rPr>
              <a:t> </a:t>
            </a:r>
            <a:r>
              <a:rPr lang="en-US" b="1" dirty="0" err="1">
                <a:solidFill>
                  <a:srgbClr val="FF66CC"/>
                </a:solidFill>
              </a:rPr>
              <a:t>uman</a:t>
            </a:r>
            <a:endParaRPr lang="ro-RO" b="1" dirty="0">
              <a:solidFill>
                <a:srgbClr val="FF66CC"/>
              </a:solidFill>
            </a:endParaRPr>
          </a:p>
          <a:p>
            <a:pPr algn="just"/>
            <a:endParaRPr lang="ro-RO" b="1" dirty="0">
              <a:solidFill>
                <a:srgbClr val="FF66CC"/>
              </a:solidFill>
            </a:endParaRPr>
          </a:p>
          <a:p>
            <a:pPr algn="just"/>
            <a:r>
              <a:rPr lang="en-US" b="1" dirty="0" err="1"/>
              <a:t>Programul</a:t>
            </a:r>
            <a:r>
              <a:rPr lang="en-US" b="1" dirty="0"/>
              <a:t> „Safe Genes” </a:t>
            </a:r>
            <a:endParaRPr lang="ro-RO" b="1" dirty="0"/>
          </a:p>
          <a:p>
            <a:pPr algn="just"/>
            <a:r>
              <a:rPr lang="ro-RO" b="1" dirty="0"/>
              <a:t>-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implementarea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tehnologiilor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editare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genomică</a:t>
            </a:r>
            <a:r>
              <a:rPr lang="en-US" dirty="0"/>
              <a:t>, </a:t>
            </a:r>
            <a:r>
              <a:rPr lang="en-US" dirty="0" err="1"/>
              <a:t>introducând</a:t>
            </a:r>
            <a:r>
              <a:rPr lang="en-US" dirty="0"/>
              <a:t> gene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producerea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fenotip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performant (</a:t>
            </a:r>
            <a:r>
              <a:rPr lang="en-US" dirty="0" err="1"/>
              <a:t>tehnologia</a:t>
            </a:r>
            <a:r>
              <a:rPr lang="en-US" dirty="0"/>
              <a:t> CRISPR-Cas9)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corectând</a:t>
            </a:r>
            <a:r>
              <a:rPr lang="en-US" dirty="0"/>
              <a:t> </a:t>
            </a:r>
            <a:r>
              <a:rPr lang="en-US" dirty="0" err="1"/>
              <a:t>defectele</a:t>
            </a:r>
            <a:r>
              <a:rPr lang="en-US" dirty="0"/>
              <a:t> </a:t>
            </a:r>
            <a:r>
              <a:rPr lang="en-US" dirty="0" err="1"/>
              <a:t>genetice</a:t>
            </a:r>
            <a:r>
              <a:rPr lang="en-US" dirty="0"/>
              <a:t>. </a:t>
            </a:r>
            <a:r>
              <a:rPr lang="en-US" dirty="0" err="1"/>
              <a:t>Aplicarea</a:t>
            </a:r>
            <a:r>
              <a:rPr lang="en-US" dirty="0"/>
              <a:t> </a:t>
            </a:r>
            <a:r>
              <a:rPr lang="en-US" dirty="0" err="1"/>
              <a:t>terapiilor</a:t>
            </a:r>
            <a:r>
              <a:rPr lang="en-US" dirty="0"/>
              <a:t> </a:t>
            </a:r>
            <a:r>
              <a:rPr lang="en-US" dirty="0" err="1"/>
              <a:t>genetice</a:t>
            </a:r>
            <a:r>
              <a:rPr lang="en-US" dirty="0"/>
              <a:t> la </a:t>
            </a:r>
            <a:r>
              <a:rPr lang="en-US" dirty="0" err="1"/>
              <a:t>oameni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en-US" dirty="0" err="1"/>
              <a:t>optimizării</a:t>
            </a:r>
            <a:r>
              <a:rPr lang="en-US" dirty="0"/>
              <a:t> </a:t>
            </a:r>
            <a:r>
              <a:rPr lang="en-US" dirty="0" err="1"/>
              <a:t>performanțelor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încă</a:t>
            </a:r>
            <a:r>
              <a:rPr lang="en-US" dirty="0"/>
              <a:t> </a:t>
            </a:r>
            <a:r>
              <a:rPr lang="en-US" dirty="0" err="1"/>
              <a:t>restricționată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se </a:t>
            </a:r>
            <a:r>
              <a:rPr lang="en-US" dirty="0" err="1"/>
              <a:t>întreprind</a:t>
            </a:r>
            <a:r>
              <a:rPr lang="en-US" dirty="0"/>
              <a:t> </a:t>
            </a:r>
            <a:r>
              <a:rPr lang="en-US" dirty="0" err="1"/>
              <a:t>demersuri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sens.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392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09D932-F8FD-7FFC-F133-2B9304029D36}"/>
              </a:ext>
            </a:extLst>
          </p:cNvPr>
          <p:cNvSpPr txBox="1"/>
          <p:nvPr/>
        </p:nvSpPr>
        <p:spPr>
          <a:xfrm>
            <a:off x="5632174" y="106018"/>
            <a:ext cx="65598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Michael </a:t>
            </a:r>
            <a:r>
              <a:rPr lang="en-US" dirty="0" err="1">
                <a:solidFill>
                  <a:schemeClr val="bg1"/>
                </a:solidFill>
              </a:rPr>
              <a:t>Goldlblatt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conducătorul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Departamentului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Științe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Militare</a:t>
            </a:r>
            <a:r>
              <a:rPr lang="en-US" dirty="0">
                <a:solidFill>
                  <a:schemeClr val="bg1"/>
                </a:solidFill>
              </a:rPr>
              <a:t> DARPA </a:t>
            </a:r>
            <a:r>
              <a:rPr lang="en-US" dirty="0" err="1">
                <a:solidFill>
                  <a:schemeClr val="bg1"/>
                </a:solidFill>
              </a:rPr>
              <a:t>între</a:t>
            </a:r>
            <a:r>
              <a:rPr lang="en-US" dirty="0">
                <a:solidFill>
                  <a:schemeClr val="bg1"/>
                </a:solidFill>
              </a:rPr>
              <a:t> 1999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2004, a </a:t>
            </a:r>
            <a:r>
              <a:rPr lang="en-US" dirty="0" err="1">
                <a:solidFill>
                  <a:schemeClr val="bg1"/>
                </a:solidFill>
              </a:rPr>
              <a:t>creat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programele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formare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supersoldaților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superiori</a:t>
            </a:r>
            <a:r>
              <a:rPr lang="en-US" dirty="0">
                <a:solidFill>
                  <a:schemeClr val="bg1"/>
                </a:solidFill>
              </a:rPr>
              <a:t> din </a:t>
            </a:r>
            <a:r>
              <a:rPr lang="en-US" dirty="0" err="1">
                <a:solidFill>
                  <a:schemeClr val="bg1"/>
                </a:solidFill>
              </a:rPr>
              <a:t>punct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vedere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fizic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psihic</a:t>
            </a:r>
            <a:r>
              <a:rPr lang="ro-RO" dirty="0">
                <a:solidFill>
                  <a:schemeClr val="bg1"/>
                </a:solidFill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„</a:t>
            </a:r>
            <a:r>
              <a:rPr lang="en-US" dirty="0" err="1">
                <a:solidFill>
                  <a:srgbClr val="FFFF00"/>
                </a:solidFill>
              </a:rPr>
              <a:t>Persistance</a:t>
            </a:r>
            <a:r>
              <a:rPr lang="en-US" dirty="0">
                <a:solidFill>
                  <a:srgbClr val="FFFF00"/>
                </a:solidFill>
              </a:rPr>
              <a:t> in Combat”</a:t>
            </a:r>
            <a:endParaRPr lang="ro-RO" dirty="0">
              <a:solidFill>
                <a:srgbClr val="FFFF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 „Mechanically Dominant Soldier” </a:t>
            </a:r>
            <a:endParaRPr lang="ro-RO" dirty="0">
              <a:solidFill>
                <a:srgbClr val="FFFF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„Continually Assisted Performance” </a:t>
            </a:r>
            <a:endParaRPr lang="ro-RO" dirty="0">
              <a:solidFill>
                <a:srgbClr val="FFFF00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au </a:t>
            </a:r>
            <a:r>
              <a:rPr lang="en-US" dirty="0" err="1">
                <a:solidFill>
                  <a:schemeClr val="bg1"/>
                </a:solidFill>
              </a:rPr>
              <a:t>crescut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forța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fizică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soldaților</a:t>
            </a:r>
            <a:endParaRPr lang="ro-RO" dirty="0">
              <a:solidFill>
                <a:schemeClr val="bg1"/>
              </a:solidFill>
            </a:endParaRPr>
          </a:p>
          <a:p>
            <a:pPr algn="just"/>
            <a:r>
              <a:rPr lang="ro-RO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însă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prezent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augmentarea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creierului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uman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soldaților</a:t>
            </a:r>
            <a:r>
              <a:rPr lang="en-US" dirty="0">
                <a:solidFill>
                  <a:schemeClr val="bg1"/>
                </a:solidFill>
              </a:rPr>
              <a:t> nu </a:t>
            </a:r>
            <a:r>
              <a:rPr lang="en-US" dirty="0" err="1">
                <a:solidFill>
                  <a:schemeClr val="bg1"/>
                </a:solidFill>
              </a:rPr>
              <a:t>doar</a:t>
            </a:r>
            <a:r>
              <a:rPr lang="en-US" dirty="0">
                <a:solidFill>
                  <a:schemeClr val="bg1"/>
                </a:solidFill>
              </a:rPr>
              <a:t> cu </a:t>
            </a:r>
            <a:r>
              <a:rPr lang="en-US" dirty="0" err="1">
                <a:solidFill>
                  <a:schemeClr val="bg1"/>
                </a:solidFill>
              </a:rPr>
              <a:t>răni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cerebrale</a:t>
            </a:r>
            <a:r>
              <a:rPr lang="en-US" dirty="0">
                <a:solidFill>
                  <a:schemeClr val="bg1"/>
                </a:solidFill>
              </a:rPr>
              <a:t>, ci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celor</a:t>
            </a:r>
            <a:r>
              <a:rPr lang="en-US" dirty="0">
                <a:solidFill>
                  <a:schemeClr val="bg1"/>
                </a:solidFill>
              </a:rPr>
              <a:t> cu </a:t>
            </a:r>
            <a:r>
              <a:rPr lang="en-US" dirty="0" err="1">
                <a:solidFill>
                  <a:schemeClr val="bg1"/>
                </a:solidFill>
              </a:rPr>
              <a:t>sănătatea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nealterată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studiată</a:t>
            </a:r>
            <a:r>
              <a:rPr lang="en-US" dirty="0">
                <a:solidFill>
                  <a:schemeClr val="bg1"/>
                </a:solidFill>
              </a:rPr>
              <a:t> sub </a:t>
            </a:r>
            <a:r>
              <a:rPr lang="en-US" dirty="0" err="1">
                <a:solidFill>
                  <a:schemeClr val="bg1"/>
                </a:solidFill>
              </a:rPr>
              <a:t>denumirea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>
                <a:solidFill>
                  <a:srgbClr val="FFC000"/>
                </a:solidFill>
              </a:rPr>
              <a:t>Augmented Cognition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Cunoașterea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augmentată</a:t>
            </a:r>
            <a:r>
              <a:rPr lang="en-US" dirty="0">
                <a:solidFill>
                  <a:schemeClr val="bg1"/>
                </a:solidFill>
              </a:rPr>
              <a:t>), </a:t>
            </a:r>
            <a:r>
              <a:rPr lang="en-US" dirty="0" err="1">
                <a:solidFill>
                  <a:schemeClr val="bg1"/>
                </a:solidFill>
              </a:rPr>
              <a:t>generând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cyborgi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biohibrizi</a:t>
            </a:r>
            <a:r>
              <a:rPr lang="en-US" dirty="0">
                <a:solidFill>
                  <a:schemeClr val="bg1"/>
                </a:solidFill>
              </a:rPr>
              <a:t> om-</a:t>
            </a:r>
            <a:r>
              <a:rPr lang="en-US" dirty="0" err="1">
                <a:solidFill>
                  <a:schemeClr val="bg1"/>
                </a:solidFill>
              </a:rPr>
              <a:t>mașină</a:t>
            </a:r>
            <a:r>
              <a:rPr lang="en-US" dirty="0">
                <a:solidFill>
                  <a:schemeClr val="bg1"/>
                </a:solidFill>
              </a:rPr>
              <a:t>). </a:t>
            </a:r>
            <a:r>
              <a:rPr lang="en-US" dirty="0">
                <a:solidFill>
                  <a:srgbClr val="00B050"/>
                </a:solidFill>
              </a:rPr>
              <a:t>Human-Robot Interaction - HRI (</a:t>
            </a:r>
            <a:r>
              <a:rPr lang="en-US" dirty="0" err="1">
                <a:solidFill>
                  <a:srgbClr val="00B050"/>
                </a:solidFill>
              </a:rPr>
              <a:t>Interacțiunea</a:t>
            </a:r>
            <a:r>
              <a:rPr lang="en-US" dirty="0">
                <a:solidFill>
                  <a:srgbClr val="00B050"/>
                </a:solidFill>
              </a:rPr>
              <a:t> om-</a:t>
            </a:r>
            <a:r>
              <a:rPr lang="en-US" dirty="0" err="1">
                <a:solidFill>
                  <a:srgbClr val="00B050"/>
                </a:solidFill>
              </a:rPr>
              <a:t>mașină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urmărește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crearea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interfeței</a:t>
            </a:r>
            <a:r>
              <a:rPr lang="en-US" dirty="0">
                <a:solidFill>
                  <a:srgbClr val="00B050"/>
                </a:solidFill>
              </a:rPr>
              <a:t> om-</a:t>
            </a:r>
            <a:r>
              <a:rPr lang="en-US" dirty="0" err="1">
                <a:solidFill>
                  <a:srgbClr val="00B050"/>
                </a:solidFill>
              </a:rPr>
              <a:t>mașină</a:t>
            </a:r>
            <a:r>
              <a:rPr lang="en-US" dirty="0">
                <a:solidFill>
                  <a:srgbClr val="00B050"/>
                </a:solidFill>
              </a:rPr>
              <a:t>.</a:t>
            </a:r>
            <a:endParaRPr lang="ro-RO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7AA0D-B668-585D-1168-758D7C05DAAE}"/>
              </a:ext>
            </a:extLst>
          </p:cNvPr>
          <p:cNvSpPr txBox="1"/>
          <p:nvPr/>
        </p:nvSpPr>
        <p:spPr>
          <a:xfrm>
            <a:off x="6440556" y="4076336"/>
            <a:ext cx="5751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/>
              <a:t>Programele</a:t>
            </a:r>
            <a:r>
              <a:rPr lang="en-US" dirty="0"/>
              <a:t> Neurotechnology for Intelligence Analysts - NIA </a:t>
            </a:r>
            <a:r>
              <a:rPr lang="en-US" dirty="0" err="1"/>
              <a:t>și</a:t>
            </a:r>
            <a:r>
              <a:rPr lang="en-US" dirty="0"/>
              <a:t> Cognitive Technology Threat Warning Systems – CT2WS, </a:t>
            </a:r>
            <a:r>
              <a:rPr lang="en-US" dirty="0" err="1"/>
              <a:t>apărute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solicitării</a:t>
            </a:r>
            <a:r>
              <a:rPr lang="en-US" dirty="0"/>
              <a:t> DARPA din 2007 de a integra </a:t>
            </a:r>
            <a:r>
              <a:rPr lang="en-US" dirty="0" err="1"/>
              <a:t>activitatea</a:t>
            </a:r>
            <a:r>
              <a:rPr lang="en-US" dirty="0"/>
              <a:t> </a:t>
            </a:r>
            <a:r>
              <a:rPr lang="en-US" dirty="0" err="1"/>
              <a:t>umană</a:t>
            </a:r>
            <a:r>
              <a:rPr lang="en-US" dirty="0"/>
              <a:t> cu </a:t>
            </a:r>
            <a:r>
              <a:rPr lang="en-US" dirty="0" err="1"/>
              <a:t>tehnologia</a:t>
            </a:r>
            <a:r>
              <a:rPr lang="en-US" dirty="0"/>
              <a:t> </a:t>
            </a:r>
            <a:endParaRPr lang="ro-RO" dirty="0"/>
          </a:p>
          <a:p>
            <a:r>
              <a:rPr lang="ro-RO" dirty="0"/>
              <a:t>-</a:t>
            </a:r>
            <a:r>
              <a:rPr lang="en-US" dirty="0" err="1">
                <a:solidFill>
                  <a:srgbClr val="FF0000"/>
                </a:solidFill>
              </a:rPr>
              <a:t>accelerează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capacitatea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umană</a:t>
            </a:r>
            <a:r>
              <a:rPr lang="en-US" dirty="0">
                <a:solidFill>
                  <a:srgbClr val="FF0000"/>
                </a:solidFill>
              </a:rPr>
              <a:t>  a </a:t>
            </a:r>
            <a:r>
              <a:rPr lang="en-US" dirty="0" err="1">
                <a:solidFill>
                  <a:srgbClr val="FF0000"/>
                </a:solidFill>
              </a:rPr>
              <a:t>analiștilor</a:t>
            </a:r>
            <a:r>
              <a:rPr lang="en-US" dirty="0">
                <a:solidFill>
                  <a:srgbClr val="FF0000"/>
                </a:solidFill>
              </a:rPr>
              <a:t> de intelligence</a:t>
            </a:r>
            <a:r>
              <a:rPr lang="en-US" dirty="0"/>
              <a:t> de </a:t>
            </a:r>
            <a:r>
              <a:rPr lang="en-US" dirty="0" err="1">
                <a:solidFill>
                  <a:srgbClr val="7030A0"/>
                </a:solidFill>
              </a:rPr>
              <a:t>descoperire</a:t>
            </a:r>
            <a:r>
              <a:rPr lang="en-US" dirty="0">
                <a:solidFill>
                  <a:srgbClr val="7030A0"/>
                </a:solidFill>
              </a:rPr>
              <a:t> a </a:t>
            </a:r>
            <a:r>
              <a:rPr lang="en-US" dirty="0" err="1">
                <a:solidFill>
                  <a:srgbClr val="7030A0"/>
                </a:solidFill>
              </a:rPr>
              <a:t>pistelor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în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operații</a:t>
            </a:r>
            <a:r>
              <a:rPr lang="en-US" dirty="0">
                <a:solidFill>
                  <a:srgbClr val="7030A0"/>
                </a:solidFill>
              </a:rPr>
              <a:t> de </a:t>
            </a:r>
            <a:r>
              <a:rPr lang="en-US" dirty="0" err="1">
                <a:solidFill>
                  <a:srgbClr val="7030A0"/>
                </a:solidFill>
              </a:rPr>
              <a:t>supraveghere</a:t>
            </a:r>
            <a:r>
              <a:rPr lang="en-US" dirty="0">
                <a:solidFill>
                  <a:srgbClr val="7030A0"/>
                </a:solidFill>
              </a:rPr>
              <a:t> din </a:t>
            </a:r>
            <a:r>
              <a:rPr lang="en-US" dirty="0" err="1">
                <a:solidFill>
                  <a:srgbClr val="7030A0"/>
                </a:solidFill>
              </a:rPr>
              <a:t>medii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ostile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/>
              <a:t>și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militarilor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 </a:t>
            </a:r>
            <a:r>
              <a:rPr lang="en-US" dirty="0" err="1">
                <a:solidFill>
                  <a:srgbClr val="7030A0"/>
                </a:solidFill>
              </a:rPr>
              <a:t>urmărire</a:t>
            </a:r>
            <a:r>
              <a:rPr lang="en-US" dirty="0">
                <a:solidFill>
                  <a:srgbClr val="7030A0"/>
                </a:solidFill>
              </a:rPr>
              <a:t> a </a:t>
            </a:r>
            <a:r>
              <a:rPr lang="en-US" dirty="0" err="1">
                <a:solidFill>
                  <a:srgbClr val="7030A0"/>
                </a:solidFill>
              </a:rPr>
              <a:t>țintelor</a:t>
            </a:r>
            <a:r>
              <a:rPr lang="en-US" dirty="0">
                <a:solidFill>
                  <a:srgbClr val="7030A0"/>
                </a:solidFill>
              </a:rPr>
              <a:t> pe </a:t>
            </a:r>
            <a:r>
              <a:rPr lang="en-US" dirty="0" err="1">
                <a:solidFill>
                  <a:srgbClr val="7030A0"/>
                </a:solidFill>
              </a:rPr>
              <a:t>câmpul</a:t>
            </a:r>
            <a:r>
              <a:rPr lang="en-US" dirty="0">
                <a:solidFill>
                  <a:srgbClr val="7030A0"/>
                </a:solidFill>
              </a:rPr>
              <a:t> de </a:t>
            </a:r>
            <a:r>
              <a:rPr lang="en-US" dirty="0" err="1">
                <a:solidFill>
                  <a:srgbClr val="7030A0"/>
                </a:solidFill>
              </a:rPr>
              <a:t>luptă</a:t>
            </a:r>
            <a:r>
              <a:rPr lang="en-US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22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C3256-B575-7675-1228-BA1F0DF68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BBACE1-39BD-7E94-AF7F-490EDFC3BD1E}"/>
              </a:ext>
            </a:extLst>
          </p:cNvPr>
          <p:cNvSpPr txBox="1"/>
          <p:nvPr/>
        </p:nvSpPr>
        <p:spPr>
          <a:xfrm>
            <a:off x="119270" y="0"/>
            <a:ext cx="3909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NIA </a:t>
            </a:r>
            <a:r>
              <a:rPr lang="en-US" b="1" dirty="0" err="1">
                <a:solidFill>
                  <a:srgbClr val="FFC000"/>
                </a:solidFill>
              </a:rPr>
              <a:t>servește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și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analiștilor</a:t>
            </a:r>
            <a:r>
              <a:rPr lang="en-US" b="1" dirty="0">
                <a:solidFill>
                  <a:srgbClr val="FFC000"/>
                </a:solidFill>
              </a:rPr>
              <a:t> de </a:t>
            </a:r>
            <a:r>
              <a:rPr lang="en-US" b="1" dirty="0" err="1">
                <a:solidFill>
                  <a:srgbClr val="FFC000"/>
                </a:solidFill>
              </a:rPr>
              <a:t>imagini</a:t>
            </a:r>
            <a:r>
              <a:rPr lang="en-US" b="1" dirty="0">
                <a:solidFill>
                  <a:srgbClr val="FFC000"/>
                </a:solidFill>
              </a:rPr>
              <a:t> care se </a:t>
            </a:r>
            <a:r>
              <a:rPr lang="en-US" b="1" dirty="0" err="1">
                <a:solidFill>
                  <a:srgbClr val="FFC000"/>
                </a:solidFill>
              </a:rPr>
              <a:t>folosesc</a:t>
            </a:r>
            <a:r>
              <a:rPr lang="en-US" b="1" dirty="0">
                <a:solidFill>
                  <a:srgbClr val="FFC000"/>
                </a:solidFill>
              </a:rPr>
              <a:t> de </a:t>
            </a:r>
            <a:r>
              <a:rPr lang="en-US" b="1" dirty="0" err="1">
                <a:solidFill>
                  <a:srgbClr val="FFC000"/>
                </a:solidFill>
              </a:rPr>
              <a:t>fotografiile</a:t>
            </a:r>
            <a:r>
              <a:rPr lang="en-US" b="1" dirty="0">
                <a:solidFill>
                  <a:srgbClr val="FFC000"/>
                </a:solidFill>
              </a:rPr>
              <a:t> din </a:t>
            </a:r>
            <a:r>
              <a:rPr lang="en-US" b="1" dirty="0" err="1">
                <a:solidFill>
                  <a:srgbClr val="FFC000"/>
                </a:solidFill>
              </a:rPr>
              <a:t>satelit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pentru</a:t>
            </a:r>
            <a:r>
              <a:rPr lang="en-US" b="1" dirty="0">
                <a:solidFill>
                  <a:srgbClr val="FFC000"/>
                </a:solidFill>
              </a:rPr>
              <a:t> a </a:t>
            </a:r>
            <a:r>
              <a:rPr lang="en-US" b="1" dirty="0" err="1">
                <a:solidFill>
                  <a:srgbClr val="FFC000"/>
                </a:solidFill>
              </a:rPr>
              <a:t>identifica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ținte</a:t>
            </a:r>
            <a:r>
              <a:rPr lang="en-US" b="1" dirty="0">
                <a:solidFill>
                  <a:srgbClr val="FFC000"/>
                </a:solidFill>
              </a:rPr>
              <a:t>.</a:t>
            </a:r>
            <a:endParaRPr lang="ro-RO" b="1" dirty="0">
              <a:solidFill>
                <a:srgbClr val="FFC000"/>
              </a:solidFill>
            </a:endParaRPr>
          </a:p>
          <a:p>
            <a:r>
              <a:rPr lang="ro-RO" b="1" dirty="0">
                <a:solidFill>
                  <a:srgbClr val="FFC000"/>
                </a:solidFill>
              </a:rPr>
              <a:t>-</a:t>
            </a:r>
            <a:r>
              <a:rPr lang="en-US" b="1" dirty="0">
                <a:solidFill>
                  <a:srgbClr val="FFC000"/>
                </a:solidFill>
              </a:rPr>
              <a:t> Casca, un </a:t>
            </a:r>
            <a:r>
              <a:rPr lang="en-US" b="1" dirty="0" err="1">
                <a:solidFill>
                  <a:srgbClr val="FFC000"/>
                </a:solidFill>
              </a:rPr>
              <a:t>dispozitiv</a:t>
            </a:r>
            <a:r>
              <a:rPr lang="en-US" b="1" dirty="0">
                <a:solidFill>
                  <a:srgbClr val="FFC000"/>
                </a:solidFill>
              </a:rPr>
              <a:t> wireless de EEG (</a:t>
            </a:r>
            <a:r>
              <a:rPr lang="en-US" b="1" dirty="0" err="1">
                <a:solidFill>
                  <a:srgbClr val="FFC000"/>
                </a:solidFill>
              </a:rPr>
              <a:t>electroencefalografie</a:t>
            </a:r>
            <a:r>
              <a:rPr lang="en-US" b="1" dirty="0">
                <a:solidFill>
                  <a:srgbClr val="FFC000"/>
                </a:solidFill>
              </a:rPr>
              <a:t>) </a:t>
            </a:r>
            <a:r>
              <a:rPr lang="en-US" b="1" dirty="0" err="1">
                <a:solidFill>
                  <a:srgbClr val="FFC000"/>
                </a:solidFill>
              </a:rPr>
              <a:t>declanșează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în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creierul</a:t>
            </a:r>
            <a:r>
              <a:rPr lang="en-US" b="1" dirty="0">
                <a:solidFill>
                  <a:srgbClr val="FFC000"/>
                </a:solidFill>
              </a:rPr>
              <a:t> lor </a:t>
            </a:r>
            <a:r>
              <a:rPr lang="en-US" b="1" dirty="0" err="1">
                <a:solidFill>
                  <a:srgbClr val="FFC000"/>
                </a:solidFill>
              </a:rPr>
              <a:t>impulsuri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electrice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pentru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sporirea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funcțiilor</a:t>
            </a:r>
            <a:r>
              <a:rPr lang="en-US" b="1" dirty="0">
                <a:solidFill>
                  <a:srgbClr val="FFC000"/>
                </a:solidFill>
              </a:rPr>
              <a:t> cognitive, </a:t>
            </a:r>
            <a:r>
              <a:rPr lang="en-US" b="1" dirty="0" err="1">
                <a:solidFill>
                  <a:srgbClr val="FFC000"/>
                </a:solidFill>
              </a:rPr>
              <a:t>manifestată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prin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gândirea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mai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exactă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și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mai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rapidă</a:t>
            </a:r>
            <a:r>
              <a:rPr lang="en-US" b="1" dirty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131DD-F46D-DB29-56AC-64B6D48BC857}"/>
              </a:ext>
            </a:extLst>
          </p:cNvPr>
          <p:cNvSpPr txBox="1"/>
          <p:nvPr/>
        </p:nvSpPr>
        <p:spPr>
          <a:xfrm>
            <a:off x="212034" y="3737113"/>
            <a:ext cx="117944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CT2WS </a:t>
            </a:r>
            <a:r>
              <a:rPr lang="en-US" dirty="0" err="1">
                <a:solidFill>
                  <a:srgbClr val="FFFF00"/>
                </a:solidFill>
              </a:rPr>
              <a:t>folosește</a:t>
            </a:r>
            <a:r>
              <a:rPr lang="en-US" dirty="0">
                <a:solidFill>
                  <a:srgbClr val="FFFF00"/>
                </a:solidFill>
              </a:rPr>
              <a:t> o </a:t>
            </a:r>
            <a:r>
              <a:rPr lang="en-US" dirty="0" err="1">
                <a:solidFill>
                  <a:srgbClr val="FFFF00"/>
                </a:solidFill>
              </a:rPr>
              <a:t>tehnologie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asemănătoare</a:t>
            </a:r>
            <a:r>
              <a:rPr lang="en-US" dirty="0">
                <a:solidFill>
                  <a:srgbClr val="FFFF00"/>
                </a:solidFill>
              </a:rPr>
              <a:t> cu RAPID, </a:t>
            </a:r>
            <a:r>
              <a:rPr lang="en-US" dirty="0" err="1">
                <a:solidFill>
                  <a:srgbClr val="FFFF00"/>
                </a:solidFill>
              </a:rPr>
              <a:t>precursoare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sistemelor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identificare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anomaliilor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recunoaștere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țintelor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viitorilor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roboți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autonomi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luptă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necesitând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încă</a:t>
            </a:r>
            <a:r>
              <a:rPr lang="en-US" dirty="0">
                <a:solidFill>
                  <a:srgbClr val="FFFF00"/>
                </a:solidFill>
              </a:rPr>
              <a:t> ”human in the loop”. </a:t>
            </a:r>
            <a:r>
              <a:rPr lang="en-US" dirty="0" err="1">
                <a:solidFill>
                  <a:srgbClr val="FFFF00"/>
                </a:solidFill>
              </a:rPr>
              <a:t>Senzorii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multispectrali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ultimă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generație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incluzând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sistemul</a:t>
            </a:r>
            <a:r>
              <a:rPr lang="en-US" dirty="0">
                <a:solidFill>
                  <a:srgbClr val="FFFF00"/>
                </a:solidFill>
              </a:rPr>
              <a:t> radar, </a:t>
            </a:r>
            <a:r>
              <a:rPr lang="en-US" dirty="0" err="1">
                <a:solidFill>
                  <a:srgbClr val="FFFF00"/>
                </a:solidFill>
              </a:rPr>
              <a:t>culeg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imagini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vor</a:t>
            </a:r>
            <a:r>
              <a:rPr lang="en-US" dirty="0">
                <a:solidFill>
                  <a:srgbClr val="FFFF00"/>
                </a:solidFill>
              </a:rPr>
              <a:t> fi </a:t>
            </a:r>
            <a:r>
              <a:rPr lang="en-US" dirty="0" err="1">
                <a:solidFill>
                  <a:srgbClr val="FFFF00"/>
                </a:solidFill>
              </a:rPr>
              <a:t>procesate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către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algoritmi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avansați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recunoaștere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bazați</a:t>
            </a:r>
            <a:r>
              <a:rPr lang="en-US" dirty="0">
                <a:solidFill>
                  <a:srgbClr val="FFFF00"/>
                </a:solidFill>
              </a:rPr>
              <a:t> pe un </a:t>
            </a:r>
            <a:r>
              <a:rPr lang="en-US" dirty="0" err="1">
                <a:solidFill>
                  <a:srgbClr val="FFFF00"/>
                </a:solidFill>
              </a:rPr>
              <a:t>modul</a:t>
            </a:r>
            <a:r>
              <a:rPr lang="en-US" dirty="0">
                <a:solidFill>
                  <a:srgbClr val="FFFF00"/>
                </a:solidFill>
              </a:rPr>
              <a:t> de machine learning. </a:t>
            </a:r>
            <a:r>
              <a:rPr lang="en-US" dirty="0" err="1">
                <a:solidFill>
                  <a:srgbClr val="FFFF00"/>
                </a:solidFill>
              </a:rPr>
              <a:t>Operatorul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uman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selectează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ținta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acționând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clasic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cât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prin</a:t>
            </a:r>
            <a:r>
              <a:rPr lang="en-US" dirty="0">
                <a:solidFill>
                  <a:srgbClr val="FFFF00"/>
                </a:solidFill>
              </a:rPr>
              <a:t> EEG/eye tracking-(</a:t>
            </a:r>
            <a:r>
              <a:rPr lang="en-US" dirty="0" err="1">
                <a:solidFill>
                  <a:srgbClr val="FFFF00"/>
                </a:solidFill>
              </a:rPr>
              <a:t>interfața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creier</a:t>
            </a:r>
            <a:r>
              <a:rPr lang="en-US" dirty="0">
                <a:solidFill>
                  <a:srgbClr val="FFFF00"/>
                </a:solidFill>
              </a:rPr>
              <a:t>-computer) care </a:t>
            </a:r>
            <a:r>
              <a:rPr lang="en-US" dirty="0" err="1">
                <a:solidFill>
                  <a:srgbClr val="FFFF00"/>
                </a:solidFill>
              </a:rPr>
              <a:t>identifică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potențialul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evocat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cognitiv</a:t>
            </a:r>
            <a:r>
              <a:rPr lang="en-US" dirty="0">
                <a:solidFill>
                  <a:srgbClr val="FFFF00"/>
                </a:solidFill>
              </a:rPr>
              <a:t> (P300) – </a:t>
            </a:r>
            <a:r>
              <a:rPr lang="en-US" dirty="0" err="1">
                <a:solidFill>
                  <a:srgbClr val="FFFF00"/>
                </a:solidFill>
              </a:rPr>
              <a:t>reacția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recunoaștere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declanșată</a:t>
            </a:r>
            <a:r>
              <a:rPr lang="en-US" dirty="0">
                <a:solidFill>
                  <a:srgbClr val="FFFF00"/>
                </a:solidFill>
              </a:rPr>
              <a:t> de o </a:t>
            </a:r>
            <a:r>
              <a:rPr lang="en-US" dirty="0" err="1">
                <a:solidFill>
                  <a:srgbClr val="FFFF00"/>
                </a:solidFill>
              </a:rPr>
              <a:t>țintă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posibilă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analizată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clasificată</a:t>
            </a:r>
            <a:r>
              <a:rPr lang="en-US" dirty="0">
                <a:solidFill>
                  <a:srgbClr val="FFFF00"/>
                </a:solidFill>
              </a:rPr>
              <a:t> ulterior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mod automat de </a:t>
            </a:r>
            <a:r>
              <a:rPr lang="en-US" dirty="0" err="1">
                <a:solidFill>
                  <a:srgbClr val="FFFF00"/>
                </a:solidFill>
              </a:rPr>
              <a:t>către</a:t>
            </a:r>
            <a:r>
              <a:rPr lang="en-US" dirty="0">
                <a:solidFill>
                  <a:srgbClr val="FFFF00"/>
                </a:solidFill>
              </a:rPr>
              <a:t> soft.  Human-aided Optical Recognition/Notification of </a:t>
            </a:r>
            <a:r>
              <a:rPr lang="en-US" dirty="0" err="1">
                <a:solidFill>
                  <a:srgbClr val="FFFF00"/>
                </a:solidFill>
              </a:rPr>
              <a:t>Eluseive</a:t>
            </a:r>
            <a:r>
              <a:rPr lang="en-US" dirty="0">
                <a:solidFill>
                  <a:srgbClr val="FFFF00"/>
                </a:solidFill>
              </a:rPr>
              <a:t> Threats (HORNET) - </a:t>
            </a:r>
            <a:r>
              <a:rPr lang="en-US" dirty="0" err="1">
                <a:solidFill>
                  <a:srgbClr val="FFFF00"/>
                </a:solidFill>
              </a:rPr>
              <a:t>Sistemul</a:t>
            </a:r>
            <a:r>
              <a:rPr lang="en-US" dirty="0">
                <a:solidFill>
                  <a:srgbClr val="FFFF00"/>
                </a:solidFill>
              </a:rPr>
              <a:t> neuro-optic </a:t>
            </a:r>
            <a:r>
              <a:rPr lang="en-US" dirty="0" err="1">
                <a:solidFill>
                  <a:srgbClr val="FFFF00"/>
                </a:solidFill>
              </a:rPr>
              <a:t>inteligent</a:t>
            </a:r>
            <a:r>
              <a:rPr lang="en-US" dirty="0">
                <a:solidFill>
                  <a:srgbClr val="FFFF00"/>
                </a:solidFill>
              </a:rPr>
              <a:t> de tip </a:t>
            </a:r>
            <a:r>
              <a:rPr lang="en-US" dirty="0" err="1">
                <a:solidFill>
                  <a:srgbClr val="FFFF00"/>
                </a:solidFill>
              </a:rPr>
              <a:t>binoclu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fost</a:t>
            </a:r>
            <a:r>
              <a:rPr lang="en-US" dirty="0">
                <a:solidFill>
                  <a:srgbClr val="FFFF00"/>
                </a:solidFill>
              </a:rPr>
              <a:t> o </a:t>
            </a:r>
            <a:r>
              <a:rPr lang="en-US" dirty="0" err="1">
                <a:solidFill>
                  <a:srgbClr val="FFFF00"/>
                </a:solidFill>
              </a:rPr>
              <a:t>primă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aplicație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proiectului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2008,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colaborare</a:t>
            </a:r>
            <a:r>
              <a:rPr lang="en-US" dirty="0">
                <a:solidFill>
                  <a:srgbClr val="FFFF00"/>
                </a:solidFill>
              </a:rPr>
              <a:t> cu </a:t>
            </a:r>
            <a:r>
              <a:rPr lang="en-US" dirty="0" err="1">
                <a:solidFill>
                  <a:srgbClr val="FFFF00"/>
                </a:solidFill>
              </a:rPr>
              <a:t>corporația</a:t>
            </a:r>
            <a:r>
              <a:rPr lang="en-US" dirty="0">
                <a:solidFill>
                  <a:srgbClr val="FFFF00"/>
                </a:solidFill>
              </a:rPr>
              <a:t> Northrop Grumman.  SMASH </a:t>
            </a:r>
            <a:r>
              <a:rPr lang="en-US" dirty="0" err="1">
                <a:solidFill>
                  <a:srgbClr val="FFFF00"/>
                </a:solidFill>
              </a:rPr>
              <a:t>este</a:t>
            </a:r>
            <a:r>
              <a:rPr lang="en-US" dirty="0">
                <a:solidFill>
                  <a:srgbClr val="FFFF00"/>
                </a:solidFill>
              </a:rPr>
              <a:t> o </a:t>
            </a:r>
            <a:r>
              <a:rPr lang="en-US" dirty="0" err="1">
                <a:solidFill>
                  <a:srgbClr val="FFFF00"/>
                </a:solidFill>
              </a:rPr>
              <a:t>altă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aplicație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pentru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armele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tactice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foc</a:t>
            </a:r>
            <a:r>
              <a:rPr lang="en-US" dirty="0">
                <a:solidFill>
                  <a:srgbClr val="FFFF00"/>
                </a:solidFill>
              </a:rPr>
              <a:t> ale </a:t>
            </a:r>
            <a:r>
              <a:rPr lang="en-US" dirty="0" err="1">
                <a:solidFill>
                  <a:srgbClr val="FFFF00"/>
                </a:solidFill>
              </a:rPr>
              <a:t>infanteriei</a:t>
            </a:r>
            <a:r>
              <a:rPr lang="en-US" dirty="0">
                <a:solidFill>
                  <a:srgbClr val="FFFF00"/>
                </a:solidFill>
              </a:rPr>
              <a:t> care </a:t>
            </a:r>
            <a:r>
              <a:rPr lang="en-US" dirty="0" err="1">
                <a:solidFill>
                  <a:srgbClr val="FFFF00"/>
                </a:solidFill>
              </a:rPr>
              <a:t>folosește</a:t>
            </a:r>
            <a:r>
              <a:rPr lang="en-US" dirty="0">
                <a:solidFill>
                  <a:srgbClr val="FFFF00"/>
                </a:solidFill>
              </a:rPr>
              <a:t> un </a:t>
            </a:r>
            <a:r>
              <a:rPr lang="en-US" dirty="0" err="1">
                <a:solidFill>
                  <a:srgbClr val="FFFF00"/>
                </a:solidFill>
              </a:rPr>
              <a:t>sistem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recunoaștere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țintelor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creată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către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firma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israeliană</a:t>
            </a:r>
            <a:r>
              <a:rPr lang="en-US" dirty="0">
                <a:solidFill>
                  <a:srgbClr val="FFFF00"/>
                </a:solidFill>
              </a:rPr>
              <a:t> Smart Shooter Ltd. </a:t>
            </a:r>
          </a:p>
        </p:txBody>
      </p:sp>
    </p:spTree>
    <p:extLst>
      <p:ext uri="{BB962C8B-B14F-4D97-AF65-F5344CB8AC3E}">
        <p14:creationId xmlns:p14="http://schemas.microsoft.com/office/powerpoint/2010/main" val="1537305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1D615-006E-0DF1-127A-B246C8A1E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BDB49-2D86-C095-C690-CF0DF9BB88B0}"/>
              </a:ext>
            </a:extLst>
          </p:cNvPr>
          <p:cNvSpPr txBox="1"/>
          <p:nvPr/>
        </p:nvSpPr>
        <p:spPr>
          <a:xfrm>
            <a:off x="424070" y="371061"/>
            <a:ext cx="116221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Programul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MICrONS</a:t>
            </a:r>
            <a:r>
              <a:rPr lang="en-US" dirty="0">
                <a:solidFill>
                  <a:srgbClr val="FFC000"/>
                </a:solidFill>
              </a:rPr>
              <a:t> (Machine Intelligence from Cortical Networks)  </a:t>
            </a:r>
            <a:r>
              <a:rPr lang="en-US" dirty="0" err="1">
                <a:solidFill>
                  <a:srgbClr val="FFC000"/>
                </a:solidFill>
              </a:rPr>
              <a:t>își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propune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să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reducă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decalajul</a:t>
            </a:r>
            <a:r>
              <a:rPr lang="en-US" dirty="0">
                <a:solidFill>
                  <a:srgbClr val="FFC000"/>
                </a:solidFill>
              </a:rPr>
              <a:t> de </a:t>
            </a:r>
            <a:r>
              <a:rPr lang="en-US" dirty="0" err="1">
                <a:solidFill>
                  <a:srgbClr val="FFC000"/>
                </a:solidFill>
              </a:rPr>
              <a:t>performanță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dintre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analiștii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umani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și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sistemele</a:t>
            </a:r>
            <a:r>
              <a:rPr lang="en-US" dirty="0">
                <a:solidFill>
                  <a:srgbClr val="FFC000"/>
                </a:solidFill>
              </a:rPr>
              <a:t> automate de </a:t>
            </a:r>
            <a:r>
              <a:rPr lang="en-US" dirty="0" err="1">
                <a:solidFill>
                  <a:srgbClr val="FFC000"/>
                </a:solidFill>
              </a:rPr>
              <a:t>recunoaștere</a:t>
            </a:r>
            <a:r>
              <a:rPr lang="en-US" dirty="0">
                <a:solidFill>
                  <a:srgbClr val="FFC000"/>
                </a:solidFill>
              </a:rPr>
              <a:t> a </a:t>
            </a:r>
            <a:r>
              <a:rPr lang="en-US" dirty="0" err="1">
                <a:solidFill>
                  <a:srgbClr val="FFC000"/>
                </a:solidFill>
              </a:rPr>
              <a:t>modelelor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prin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inginerie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inversă</a:t>
            </a:r>
            <a:r>
              <a:rPr lang="en-US" dirty="0">
                <a:solidFill>
                  <a:srgbClr val="FFC000"/>
                </a:solidFill>
              </a:rPr>
              <a:t> a </a:t>
            </a:r>
            <a:r>
              <a:rPr lang="en-US" dirty="0" err="1">
                <a:solidFill>
                  <a:srgbClr val="FFC000"/>
                </a:solidFill>
              </a:rPr>
              <a:t>algoritmilor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creierului</a:t>
            </a:r>
            <a:r>
              <a:rPr lang="en-US" dirty="0">
                <a:solidFill>
                  <a:srgbClr val="FFC000"/>
                </a:solidFill>
              </a:rPr>
              <a:t>.</a:t>
            </a:r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 </a:t>
            </a:r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endParaRPr lang="ro-RO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La </a:t>
            </a:r>
            <a:r>
              <a:rPr lang="en-US" dirty="0" err="1">
                <a:solidFill>
                  <a:srgbClr val="FFFF00"/>
                </a:solidFill>
              </a:rPr>
              <a:t>mijlocul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anului</a:t>
            </a:r>
            <a:r>
              <a:rPr lang="en-US" dirty="0">
                <a:solidFill>
                  <a:srgbClr val="FFFF00"/>
                </a:solidFill>
              </a:rPr>
              <a:t> 2019, </a:t>
            </a:r>
            <a:r>
              <a:rPr lang="en-US" dirty="0" err="1">
                <a:solidFill>
                  <a:srgbClr val="FFFF00"/>
                </a:solidFill>
              </a:rPr>
              <a:t>MICrONS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demonstrat</a:t>
            </a:r>
            <a:r>
              <a:rPr lang="en-US" dirty="0">
                <a:solidFill>
                  <a:srgbClr val="FFFF00"/>
                </a:solidFill>
              </a:rPr>
              <a:t> prima </a:t>
            </a:r>
            <a:r>
              <a:rPr lang="en-US" dirty="0" err="1">
                <a:solidFill>
                  <a:srgbClr val="FFFF00"/>
                </a:solidFill>
              </a:rPr>
              <a:t>dată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că</a:t>
            </a:r>
            <a:r>
              <a:rPr lang="en-US" dirty="0">
                <a:solidFill>
                  <a:srgbClr val="FFFF00"/>
                </a:solidFill>
              </a:rPr>
              <a:t> un </a:t>
            </a:r>
            <a:r>
              <a:rPr lang="en-US" dirty="0" err="1">
                <a:solidFill>
                  <a:srgbClr val="FFFF00"/>
                </a:solidFill>
              </a:rPr>
              <a:t>algoritm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informat</a:t>
            </a:r>
            <a:r>
              <a:rPr lang="en-US" dirty="0">
                <a:solidFill>
                  <a:srgbClr val="FFFF00"/>
                </a:solidFill>
              </a:rPr>
              <a:t> neuronal </a:t>
            </a:r>
            <a:r>
              <a:rPr lang="en-US" dirty="0" err="1">
                <a:solidFill>
                  <a:srgbClr val="FFFF00"/>
                </a:solidFill>
              </a:rPr>
              <a:t>poate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depăși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stadiul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tehnicii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 err="1">
                <a:solidFill>
                  <a:srgbClr val="FFFF00"/>
                </a:solidFill>
              </a:rPr>
              <a:t>MICrONS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asamblat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mai</a:t>
            </a:r>
            <a:r>
              <a:rPr lang="en-US" dirty="0">
                <a:solidFill>
                  <a:srgbClr val="FFFF00"/>
                </a:solidFill>
              </a:rPr>
              <a:t> mare set de date </a:t>
            </a:r>
            <a:r>
              <a:rPr lang="en-US" dirty="0" err="1">
                <a:solidFill>
                  <a:srgbClr val="FFFF00"/>
                </a:solidFill>
              </a:rPr>
              <a:t>existente</a:t>
            </a:r>
            <a:r>
              <a:rPr lang="en-US" dirty="0">
                <a:solidFill>
                  <a:srgbClr val="FFFF00"/>
                </a:solidFill>
              </a:rPr>
              <a:t> (multi-petabyte) de date </a:t>
            </a:r>
            <a:r>
              <a:rPr lang="en-US" dirty="0" err="1">
                <a:solidFill>
                  <a:srgbClr val="FFFF00"/>
                </a:solidFill>
              </a:rPr>
              <a:t>neurofiziologice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neuroanatomice</a:t>
            </a:r>
            <a:r>
              <a:rPr lang="en-US" dirty="0">
                <a:solidFill>
                  <a:srgbClr val="FFFF00"/>
                </a:solidFill>
              </a:rPr>
              <a:t> co-</a:t>
            </a:r>
            <a:r>
              <a:rPr lang="en-US" dirty="0" err="1">
                <a:solidFill>
                  <a:srgbClr val="FFFF00"/>
                </a:solidFill>
              </a:rPr>
              <a:t>înregistrate</a:t>
            </a:r>
            <a:r>
              <a:rPr lang="en-US" dirty="0">
                <a:solidFill>
                  <a:srgbClr val="FFFF00"/>
                </a:solidFill>
              </a:rPr>
              <a:t> din </a:t>
            </a:r>
            <a:r>
              <a:rPr lang="en-US" dirty="0" err="1">
                <a:solidFill>
                  <a:srgbClr val="FFFF00"/>
                </a:solidFill>
              </a:rPr>
              <a:t>creierul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mamiferelor</a:t>
            </a:r>
            <a:r>
              <a:rPr lang="en-US" dirty="0">
                <a:solidFill>
                  <a:srgbClr val="FFFF00"/>
                </a:solidFill>
              </a:rPr>
              <a:t>, cu o </a:t>
            </a:r>
            <a:r>
              <a:rPr lang="en-US" dirty="0" err="1">
                <a:solidFill>
                  <a:srgbClr val="FFFF00"/>
                </a:solidFill>
              </a:rPr>
              <a:t>lungime</a:t>
            </a:r>
            <a:r>
              <a:rPr lang="en-US" dirty="0">
                <a:solidFill>
                  <a:srgbClr val="FFFF00"/>
                </a:solidFill>
              </a:rPr>
              <a:t> de 1 mm3 </a:t>
            </a:r>
            <a:r>
              <a:rPr lang="en-US" dirty="0" err="1">
                <a:solidFill>
                  <a:srgbClr val="FFFF00"/>
                </a:solidFill>
              </a:rPr>
              <a:t>și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cuprinzând</a:t>
            </a:r>
            <a:r>
              <a:rPr lang="en-US" dirty="0">
                <a:solidFill>
                  <a:srgbClr val="FFFF00"/>
                </a:solidFill>
              </a:rPr>
              <a:t> 100.000 de </a:t>
            </a:r>
            <a:r>
              <a:rPr lang="en-US" dirty="0" err="1">
                <a:solidFill>
                  <a:srgbClr val="FFFF00"/>
                </a:solidFill>
              </a:rPr>
              <a:t>neuroni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 err="1">
                <a:solidFill>
                  <a:srgbClr val="FFFF00"/>
                </a:solidFill>
              </a:rPr>
              <a:t>Interpreții</a:t>
            </a:r>
            <a:r>
              <a:rPr lang="en-US" dirty="0">
                <a:solidFill>
                  <a:srgbClr val="FFFF00"/>
                </a:solidFill>
              </a:rPr>
              <a:t> au </a:t>
            </a:r>
            <a:r>
              <a:rPr lang="en-US" dirty="0" err="1">
                <a:solidFill>
                  <a:srgbClr val="FFFF00"/>
                </a:solidFill>
              </a:rPr>
              <a:t>cartografiat</a:t>
            </a:r>
            <a:r>
              <a:rPr lang="en-US" dirty="0">
                <a:solidFill>
                  <a:srgbClr val="FFFF00"/>
                </a:solidFill>
              </a:rPr>
              <a:t> dens </a:t>
            </a:r>
            <a:r>
              <a:rPr lang="en-US" dirty="0" err="1">
                <a:solidFill>
                  <a:srgbClr val="FFFF00"/>
                </a:solidFill>
              </a:rPr>
              <a:t>conectivitatea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sinaptică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acest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volum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imagini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iar</a:t>
            </a:r>
            <a:r>
              <a:rPr lang="en-US" dirty="0">
                <a:solidFill>
                  <a:srgbClr val="FFFF00"/>
                </a:solidFill>
              </a:rPr>
              <a:t> la </a:t>
            </a:r>
            <a:r>
              <a:rPr lang="en-US" dirty="0" err="1">
                <a:solidFill>
                  <a:srgbClr val="FFFF00"/>
                </a:solidFill>
              </a:rPr>
              <a:t>încheierea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programului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interpreții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livra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algoritmi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recunoaștere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modelelor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informate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neuroștiință</a:t>
            </a:r>
            <a:r>
              <a:rPr lang="en-US" dirty="0">
                <a:solidFill>
                  <a:srgbClr val="FFFF00"/>
                </a:solidFill>
              </a:rPr>
              <a:t> care se </a:t>
            </a:r>
            <a:r>
              <a:rPr lang="en-US" dirty="0" err="1">
                <a:solidFill>
                  <a:srgbClr val="FFFF00"/>
                </a:solidFill>
              </a:rPr>
              <a:t>așteaptă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îndeplinească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sau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depășească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performanța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umană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în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problemele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provocatoare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analiza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scenei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vizuale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36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E2B968-E43F-0A87-B79C-CF10534CF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4EC79-4B45-962A-427E-E5C88B2C318A}"/>
              </a:ext>
            </a:extLst>
          </p:cNvPr>
          <p:cNvSpPr txBox="1"/>
          <p:nvPr/>
        </p:nvSpPr>
        <p:spPr>
          <a:xfrm>
            <a:off x="238540" y="662609"/>
            <a:ext cx="56454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Tulburările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psihice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o-RO" b="1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prima </a:t>
            </a:r>
            <a:r>
              <a:rPr lang="en-US" dirty="0" err="1">
                <a:solidFill>
                  <a:schemeClr val="bg1"/>
                </a:solidFill>
              </a:rPr>
              <a:t>cauză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spitalizare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doua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cauză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apelarea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serviciile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medicale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către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militarii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americani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potrivit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Pentagonului</a:t>
            </a:r>
            <a:r>
              <a:rPr lang="en-US" dirty="0">
                <a:solidFill>
                  <a:schemeClr val="bg1"/>
                </a:solidFill>
              </a:rPr>
              <a:t>.  </a:t>
            </a:r>
            <a:endParaRPr lang="ro-RO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1"/>
                </a:solidFill>
              </a:rPr>
              <a:t>Prin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implantarea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chirurgicală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unui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microcip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craniul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creierul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pacientului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electrozilor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diferite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părți</a:t>
            </a:r>
            <a:r>
              <a:rPr lang="en-US" dirty="0">
                <a:solidFill>
                  <a:schemeClr val="bg1"/>
                </a:solidFill>
              </a:rPr>
              <a:t> ale </a:t>
            </a:r>
            <a:r>
              <a:rPr lang="en-US" dirty="0" err="1">
                <a:solidFill>
                  <a:schemeClr val="bg1"/>
                </a:solidFill>
              </a:rPr>
              <a:t>creierului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programul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SUBNETS – Systems Based Neurotechnology for Emerging Therapies </a:t>
            </a:r>
            <a:r>
              <a:rPr lang="en-US" dirty="0" err="1">
                <a:solidFill>
                  <a:schemeClr val="bg1"/>
                </a:solidFill>
              </a:rPr>
              <a:t>intenționează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să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trateze</a:t>
            </a:r>
            <a:r>
              <a:rPr lang="en-US" b="1" dirty="0">
                <a:solidFill>
                  <a:srgbClr val="FFFF00"/>
                </a:solidFill>
              </a:rPr>
              <a:t> PTSD –</a:t>
            </a:r>
            <a:r>
              <a:rPr lang="en-US" b="1" dirty="0" err="1">
                <a:solidFill>
                  <a:srgbClr val="FFFF00"/>
                </a:solidFill>
              </a:rPr>
              <a:t>tulburarea</a:t>
            </a:r>
            <a:r>
              <a:rPr lang="en-US" b="1" dirty="0">
                <a:solidFill>
                  <a:srgbClr val="FFFF00"/>
                </a:solidFill>
              </a:rPr>
              <a:t> de </a:t>
            </a:r>
            <a:r>
              <a:rPr lang="en-US" b="1" dirty="0" err="1">
                <a:solidFill>
                  <a:srgbClr val="FFFF00"/>
                </a:solidFill>
              </a:rPr>
              <a:t>stres</a:t>
            </a:r>
            <a:r>
              <a:rPr lang="en-US" b="1" dirty="0">
                <a:solidFill>
                  <a:srgbClr val="FFFF00"/>
                </a:solidFill>
              </a:rPr>
              <a:t> posttraumatic. </a:t>
            </a:r>
            <a:endParaRPr lang="ro-RO" b="1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1"/>
                </a:solidFill>
              </a:rPr>
              <a:t>Asemenea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fel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terapie</a:t>
            </a:r>
            <a:r>
              <a:rPr lang="en-US" dirty="0">
                <a:solidFill>
                  <a:schemeClr val="bg1"/>
                </a:solidFill>
              </a:rPr>
              <a:t> cu </a:t>
            </a:r>
            <a:r>
              <a:rPr lang="en-US" dirty="0" err="1">
                <a:solidFill>
                  <a:schemeClr val="bg1"/>
                </a:solidFill>
              </a:rPr>
              <a:t>electroșocuri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secolului</a:t>
            </a:r>
            <a:r>
              <a:rPr lang="en-US" dirty="0">
                <a:solidFill>
                  <a:schemeClr val="bg1"/>
                </a:solidFill>
              </a:rPr>
              <a:t> XXI, </a:t>
            </a:r>
            <a:r>
              <a:rPr lang="en-US" dirty="0" err="1">
                <a:solidFill>
                  <a:schemeClr val="bg1"/>
                </a:solidFill>
              </a:rPr>
              <a:t>centrul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operațional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informații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b="1" dirty="0" err="1">
                <a:solidFill>
                  <a:srgbClr val="F854C9"/>
                </a:solidFill>
              </a:rPr>
              <a:t>primește</a:t>
            </a:r>
            <a:r>
              <a:rPr lang="en-US" b="1" dirty="0">
                <a:solidFill>
                  <a:srgbClr val="F854C9"/>
                </a:solidFill>
              </a:rPr>
              <a:t> date wireless de la </a:t>
            </a:r>
            <a:r>
              <a:rPr lang="en-US" b="1" dirty="0" err="1">
                <a:solidFill>
                  <a:srgbClr val="F854C9"/>
                </a:solidFill>
              </a:rPr>
              <a:t>microcipul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implantat</a:t>
            </a:r>
            <a:r>
              <a:rPr lang="en-US" b="1" dirty="0">
                <a:solidFill>
                  <a:srgbClr val="F854C9"/>
                </a:solidFill>
              </a:rPr>
              <a:t>, </a:t>
            </a:r>
            <a:r>
              <a:rPr lang="en-US" b="1" dirty="0" err="1">
                <a:solidFill>
                  <a:srgbClr val="F854C9"/>
                </a:solidFill>
              </a:rPr>
              <a:t>trimițând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impulsuri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electrice</a:t>
            </a:r>
            <a:r>
              <a:rPr lang="en-US" b="1" dirty="0">
                <a:solidFill>
                  <a:srgbClr val="F854C9"/>
                </a:solidFill>
              </a:rPr>
              <a:t> de la </a:t>
            </a:r>
            <a:r>
              <a:rPr lang="en-US" b="1" dirty="0" err="1">
                <a:solidFill>
                  <a:srgbClr val="F854C9"/>
                </a:solidFill>
              </a:rPr>
              <a:t>distanță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către</a:t>
            </a:r>
            <a:r>
              <a:rPr lang="en-US" b="1" dirty="0">
                <a:solidFill>
                  <a:srgbClr val="F854C9"/>
                </a:solidFill>
              </a:rPr>
              <a:t> diverse </a:t>
            </a:r>
            <a:r>
              <a:rPr lang="en-US" b="1" dirty="0" err="1">
                <a:solidFill>
                  <a:srgbClr val="F854C9"/>
                </a:solidFill>
              </a:rPr>
              <a:t>regiuni</a:t>
            </a:r>
            <a:r>
              <a:rPr lang="en-US" b="1" dirty="0">
                <a:solidFill>
                  <a:srgbClr val="F854C9"/>
                </a:solidFill>
              </a:rPr>
              <a:t> din </a:t>
            </a:r>
            <a:r>
              <a:rPr lang="en-US" b="1" dirty="0" err="1">
                <a:solidFill>
                  <a:srgbClr val="F854C9"/>
                </a:solidFill>
              </a:rPr>
              <a:t>creier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pentru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diminuarea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anxietății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și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atenuarea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timpilor</a:t>
            </a:r>
            <a:r>
              <a:rPr lang="en-US" b="1" dirty="0">
                <a:solidFill>
                  <a:srgbClr val="F854C9"/>
                </a:solidFill>
              </a:rPr>
              <a:t> </a:t>
            </a:r>
            <a:r>
              <a:rPr lang="en-US" b="1" dirty="0" err="1">
                <a:solidFill>
                  <a:srgbClr val="F854C9"/>
                </a:solidFill>
              </a:rPr>
              <a:t>întârziați</a:t>
            </a:r>
            <a:r>
              <a:rPr lang="en-US" b="1" dirty="0">
                <a:solidFill>
                  <a:srgbClr val="F854C9"/>
                </a:solidFill>
              </a:rPr>
              <a:t> de </a:t>
            </a:r>
            <a:r>
              <a:rPr lang="en-US" b="1" dirty="0" err="1">
                <a:solidFill>
                  <a:srgbClr val="F854C9"/>
                </a:solidFill>
              </a:rPr>
              <a:t>reacție</a:t>
            </a:r>
            <a:r>
              <a:rPr lang="en-US" b="1" dirty="0">
                <a:solidFill>
                  <a:srgbClr val="F854C9"/>
                </a:solidFill>
              </a:rPr>
              <a:t>. </a:t>
            </a:r>
            <a:endParaRPr lang="ro-RO" b="1" dirty="0">
              <a:solidFill>
                <a:srgbClr val="F854C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1"/>
                </a:solidFill>
              </a:rPr>
              <a:t>Scopul</a:t>
            </a:r>
            <a:r>
              <a:rPr lang="en-US" dirty="0">
                <a:solidFill>
                  <a:schemeClr val="bg1"/>
                </a:solidFill>
              </a:rPr>
              <a:t> DARPA </a:t>
            </a:r>
            <a:r>
              <a:rPr lang="en-US" dirty="0" err="1">
                <a:solidFill>
                  <a:schemeClr val="bg1"/>
                </a:solidFill>
              </a:rPr>
              <a:t>este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încorporarea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stimulatorilor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analizelor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înregistrărilor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făcute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timp</a:t>
            </a:r>
            <a:r>
              <a:rPr lang="en-US" dirty="0">
                <a:solidFill>
                  <a:schemeClr val="bg1"/>
                </a:solidFill>
              </a:rPr>
              <a:t> real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generația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viitoare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dispozitive</a:t>
            </a:r>
            <a:r>
              <a:rPr lang="en-US" dirty="0">
                <a:solidFill>
                  <a:schemeClr val="bg1"/>
                </a:solidFill>
              </a:rPr>
              <a:t> inspirate de </a:t>
            </a:r>
            <a:r>
              <a:rPr lang="en-US" dirty="0" err="1">
                <a:solidFill>
                  <a:schemeClr val="bg1"/>
                </a:solidFill>
              </a:rPr>
              <a:t>programul</a:t>
            </a:r>
            <a:r>
              <a:rPr lang="en-US" dirty="0">
                <a:solidFill>
                  <a:schemeClr val="bg1"/>
                </a:solidFill>
              </a:rPr>
              <a:t> DBS – Deep Brain Stimulation (</a:t>
            </a:r>
            <a:r>
              <a:rPr lang="en-US" dirty="0" err="1">
                <a:solidFill>
                  <a:schemeClr val="bg1"/>
                </a:solidFill>
              </a:rPr>
              <a:t>Stimulare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cerebrală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profundă</a:t>
            </a:r>
            <a:r>
              <a:rPr lang="en-US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0686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535B4-6882-682D-A0CB-14199C412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86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26ECF-BF74-93AD-3682-D79DB5312AEA}"/>
              </a:ext>
            </a:extLst>
          </p:cNvPr>
          <p:cNvSpPr txBox="1"/>
          <p:nvPr/>
        </p:nvSpPr>
        <p:spPr>
          <a:xfrm>
            <a:off x="172279" y="463826"/>
            <a:ext cx="1174142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6600"/>
                </a:solidFill>
              </a:rPr>
              <a:t>Science and Technology Organization (STO-NATO) din 2019</a:t>
            </a:r>
            <a:r>
              <a:rPr lang="ro-RO" b="1" dirty="0">
                <a:solidFill>
                  <a:srgbClr val="FF6600"/>
                </a:solidFill>
              </a:rPr>
              <a:t> </a:t>
            </a:r>
            <a:r>
              <a:rPr lang="ro-RO" b="1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6600"/>
                </a:solidFill>
              </a:rPr>
              <a:t>14 </a:t>
            </a:r>
            <a:r>
              <a:rPr lang="en-US" b="1" dirty="0" err="1">
                <a:solidFill>
                  <a:srgbClr val="FF6600"/>
                </a:solidFill>
              </a:rPr>
              <a:t>proiecte</a:t>
            </a:r>
            <a:r>
              <a:rPr lang="en-US" b="1" dirty="0">
                <a:solidFill>
                  <a:srgbClr val="FF6600"/>
                </a:solidFill>
              </a:rPr>
              <a:t> cu </a:t>
            </a:r>
            <a:r>
              <a:rPr lang="en-US" b="1" dirty="0" err="1">
                <a:solidFill>
                  <a:srgbClr val="FF6600"/>
                </a:solidFill>
              </a:rPr>
              <a:t>componentă</a:t>
            </a:r>
            <a:r>
              <a:rPr lang="en-US" b="1" dirty="0">
                <a:solidFill>
                  <a:srgbClr val="FF6600"/>
                </a:solidFill>
              </a:rPr>
              <a:t> HPO </a:t>
            </a:r>
            <a:endParaRPr lang="ro-RO" b="1" dirty="0">
              <a:solidFill>
                <a:srgbClr val="FF6600"/>
              </a:solidFill>
            </a:endParaRPr>
          </a:p>
          <a:p>
            <a:pPr algn="just"/>
            <a:r>
              <a:rPr lang="ro-RO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realizarea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contramăsuri</a:t>
            </a:r>
            <a:r>
              <a:rPr lang="en-US" b="1" dirty="0">
                <a:solidFill>
                  <a:schemeClr val="bg1"/>
                </a:solidFill>
              </a:rPr>
              <a:t> la </a:t>
            </a:r>
            <a:r>
              <a:rPr lang="en-US" b="1" dirty="0" err="1">
                <a:solidFill>
                  <a:schemeClr val="bg1"/>
                </a:solidFill>
              </a:rPr>
              <a:t>deprivarea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somn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condiții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operaționale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încărcarea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cognitivă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prelungită</a:t>
            </a:r>
            <a:endParaRPr lang="ro-RO" b="1" dirty="0">
              <a:solidFill>
                <a:schemeClr val="bg1"/>
              </a:solidFill>
            </a:endParaRPr>
          </a:p>
          <a:p>
            <a:pPr algn="just"/>
            <a:r>
              <a:rPr lang="ro-RO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utilizarea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tehnologiei</a:t>
            </a:r>
            <a:r>
              <a:rPr lang="en-US" b="1" dirty="0">
                <a:solidFill>
                  <a:schemeClr val="bg1"/>
                </a:solidFill>
              </a:rPr>
              <a:t> blockchain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cazul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senzorilor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medicali</a:t>
            </a:r>
            <a:r>
              <a:rPr lang="en-US" b="1" dirty="0">
                <a:solidFill>
                  <a:schemeClr val="bg1"/>
                </a:solidFill>
              </a:rPr>
              <a:t> mobile</a:t>
            </a:r>
            <a:endParaRPr lang="ro-RO" b="1" dirty="0">
              <a:solidFill>
                <a:schemeClr val="bg1"/>
              </a:solidFill>
            </a:endParaRPr>
          </a:p>
          <a:p>
            <a:pPr algn="just"/>
            <a:r>
              <a:rPr lang="ro-RO" b="1" dirty="0">
                <a:solidFill>
                  <a:schemeClr val="bg1"/>
                </a:solidFill>
              </a:rPr>
              <a:t>-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monitorizarea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stresului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piloților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interfețele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creier</a:t>
            </a:r>
            <a:r>
              <a:rPr lang="en-US" b="1" dirty="0">
                <a:solidFill>
                  <a:schemeClr val="bg1"/>
                </a:solidFill>
              </a:rPr>
              <a:t>-computer, etc.</a:t>
            </a:r>
            <a:endParaRPr lang="ro-RO" b="1" dirty="0">
              <a:solidFill>
                <a:schemeClr val="bg1"/>
              </a:solidFill>
            </a:endParaRPr>
          </a:p>
          <a:p>
            <a:pPr algn="just"/>
            <a:endParaRPr lang="ro-RO" b="1" dirty="0">
              <a:solidFill>
                <a:schemeClr val="bg1"/>
              </a:solidFill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</a:rPr>
              <a:t>Tehnologiile</a:t>
            </a:r>
            <a:r>
              <a:rPr lang="en-US" b="1" dirty="0">
                <a:solidFill>
                  <a:srgbClr val="FF0000"/>
                </a:solidFill>
              </a:rPr>
              <a:t> BCI (</a:t>
            </a:r>
            <a:r>
              <a:rPr lang="en-US" b="1" dirty="0" err="1">
                <a:solidFill>
                  <a:srgbClr val="FF0000"/>
                </a:solidFill>
              </a:rPr>
              <a:t>interfață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creier</a:t>
            </a:r>
            <a:r>
              <a:rPr lang="en-US" b="1" dirty="0">
                <a:solidFill>
                  <a:srgbClr val="FF0000"/>
                </a:solidFill>
              </a:rPr>
              <a:t>-computer) din </a:t>
            </a:r>
            <a:r>
              <a:rPr lang="en-US" b="1" dirty="0" err="1">
                <a:solidFill>
                  <a:srgbClr val="FF0000"/>
                </a:solidFill>
              </a:rPr>
              <a:t>cadrul</a:t>
            </a:r>
            <a:r>
              <a:rPr lang="en-US" b="1" dirty="0">
                <a:solidFill>
                  <a:srgbClr val="FF0000"/>
                </a:solidFill>
              </a:rPr>
              <a:t> DARPA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atât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cele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invazive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cât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neinvazive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(REPAIR, RAM, SUBNETS, REMIND) </a:t>
            </a:r>
            <a:endParaRPr lang="ro-RO" b="1" dirty="0">
              <a:solidFill>
                <a:srgbClr val="FF0000"/>
              </a:solidFill>
            </a:endParaRPr>
          </a:p>
          <a:p>
            <a:pPr algn="just"/>
            <a:r>
              <a:rPr lang="ro-RO" b="1" dirty="0">
                <a:solidFill>
                  <a:schemeClr val="bg1"/>
                </a:solidFill>
              </a:rPr>
              <a:t>-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extind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informațiile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extrase</a:t>
            </a:r>
            <a:r>
              <a:rPr lang="en-US" b="1" dirty="0">
                <a:solidFill>
                  <a:schemeClr val="bg1"/>
                </a:solidFill>
              </a:rPr>
              <a:t> din </a:t>
            </a:r>
            <a:r>
              <a:rPr lang="en-US" b="1" dirty="0" err="1">
                <a:solidFill>
                  <a:schemeClr val="bg1"/>
                </a:solidFill>
              </a:rPr>
              <a:t>creier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misiuni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culegere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informații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supraveghere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recunoaștere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interiorul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creierului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uman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ro-RO" b="1" dirty="0">
              <a:solidFill>
                <a:schemeClr val="bg1"/>
              </a:solidFill>
            </a:endParaRPr>
          </a:p>
          <a:p>
            <a:pPr algn="just"/>
            <a:endParaRPr lang="ro-RO" b="1" dirty="0">
              <a:solidFill>
                <a:schemeClr val="bg1"/>
              </a:solidFill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 DARPA s-a </a:t>
            </a:r>
            <a:r>
              <a:rPr lang="en-US" b="1" dirty="0" err="1">
                <a:solidFill>
                  <a:schemeClr val="bg1"/>
                </a:solidFill>
              </a:rPr>
              <a:t>alăturat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2013 Casei </a:t>
            </a:r>
            <a:r>
              <a:rPr lang="en-US" b="1" dirty="0" err="1">
                <a:solidFill>
                  <a:schemeClr val="bg1"/>
                </a:solidFill>
              </a:rPr>
              <a:t>Albe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inițiativa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BRAIN</a:t>
            </a:r>
            <a:r>
              <a:rPr lang="en-US" b="1" dirty="0">
                <a:solidFill>
                  <a:schemeClr val="bg1"/>
                </a:solidFill>
              </a:rPr>
              <a:t> (Brain Research through Advancing Innovative </a:t>
            </a:r>
            <a:r>
              <a:rPr lang="en-US" b="1" dirty="0" err="1">
                <a:solidFill>
                  <a:schemeClr val="bg1"/>
                </a:solidFill>
              </a:rPr>
              <a:t>Neurotechnologies</a:t>
            </a:r>
            <a:r>
              <a:rPr lang="en-US" b="1" dirty="0">
                <a:solidFill>
                  <a:schemeClr val="bg1"/>
                </a:solidFill>
              </a:rPr>
              <a:t>) cu </a:t>
            </a:r>
            <a:r>
              <a:rPr lang="en-US" b="1" dirty="0" err="1">
                <a:solidFill>
                  <a:schemeClr val="bg1"/>
                </a:solidFill>
              </a:rPr>
              <a:t>scopul</a:t>
            </a:r>
            <a:r>
              <a:rPr lang="en-US" b="1" dirty="0">
                <a:solidFill>
                  <a:schemeClr val="bg1"/>
                </a:solidFill>
              </a:rPr>
              <a:t> de a </a:t>
            </a:r>
            <a:r>
              <a:rPr lang="en-US" b="1" dirty="0" err="1">
                <a:solidFill>
                  <a:schemeClr val="bg1"/>
                </a:solidFill>
              </a:rPr>
              <a:t>descoperi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metode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prevenire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tratare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vindecare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 err="1">
                <a:solidFill>
                  <a:schemeClr val="bg1"/>
                </a:solidFill>
              </a:rPr>
              <a:t>tulburărilor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cerebrale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schizofrenia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epilepsia</a:t>
            </a:r>
            <a:r>
              <a:rPr lang="en-US" b="1" dirty="0">
                <a:solidFill>
                  <a:srgbClr val="FFFF00"/>
                </a:solidFill>
              </a:rPr>
              <a:t>, Alzheimer, autism, </a:t>
            </a:r>
            <a:r>
              <a:rPr lang="en-US" b="1" dirty="0" err="1">
                <a:solidFill>
                  <a:srgbClr val="FFFF00"/>
                </a:solidFill>
              </a:rPr>
              <a:t>traumatisme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cerebrale</a:t>
            </a:r>
            <a:r>
              <a:rPr lang="en-US" b="1" dirty="0">
                <a:solidFill>
                  <a:schemeClr val="bg1"/>
                </a:solidFill>
              </a:rPr>
              <a:t>) . </a:t>
            </a:r>
          </a:p>
          <a:p>
            <a:pPr algn="just"/>
            <a:r>
              <a:rPr lang="en-US" b="1" dirty="0" err="1">
                <a:solidFill>
                  <a:schemeClr val="bg1"/>
                </a:solidFill>
              </a:rPr>
              <a:t>Neuroprotezele</a:t>
            </a:r>
            <a:r>
              <a:rPr lang="en-US" b="1" dirty="0">
                <a:solidFill>
                  <a:schemeClr val="bg1"/>
                </a:solidFill>
              </a:rPr>
              <a:t> wireless </a:t>
            </a:r>
            <a:r>
              <a:rPr lang="en-US" b="1" dirty="0" err="1">
                <a:solidFill>
                  <a:schemeClr val="bg1"/>
                </a:solidFill>
              </a:rPr>
              <a:t>implantabile</a:t>
            </a:r>
            <a:r>
              <a:rPr lang="en-US" b="1" dirty="0">
                <a:solidFill>
                  <a:schemeClr val="bg1"/>
                </a:solidFill>
              </a:rPr>
              <a:t> sub forma a </a:t>
            </a:r>
            <a:r>
              <a:rPr lang="en-US" b="1" dirty="0" err="1">
                <a:solidFill>
                  <a:schemeClr val="bg1"/>
                </a:solidFill>
              </a:rPr>
              <a:t>mici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computere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cipuri</a:t>
            </a:r>
            <a:r>
              <a:rPr lang="en-US" b="1" dirty="0">
                <a:solidFill>
                  <a:schemeClr val="bg1"/>
                </a:solidFill>
              </a:rPr>
              <a:t>, cu </a:t>
            </a:r>
            <a:r>
              <a:rPr lang="en-US" b="1" dirty="0" err="1">
                <a:solidFill>
                  <a:schemeClr val="bg1"/>
                </a:solidFill>
              </a:rPr>
              <a:t>potențialitatea</a:t>
            </a:r>
            <a:r>
              <a:rPr lang="en-US" b="1" dirty="0">
                <a:solidFill>
                  <a:schemeClr val="bg1"/>
                </a:solidFill>
              </a:rPr>
              <a:t> de a </a:t>
            </a:r>
            <a:r>
              <a:rPr lang="en-US" b="1" dirty="0" err="1">
                <a:solidFill>
                  <a:schemeClr val="bg1"/>
                </a:solidFill>
              </a:rPr>
              <a:t>învinge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amnezia</a:t>
            </a:r>
            <a:r>
              <a:rPr lang="en-US" b="1" dirty="0">
                <a:solidFill>
                  <a:schemeClr val="bg1"/>
                </a:solidFill>
              </a:rPr>
              <a:t>, sunt testate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cadrul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programului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RAM </a:t>
            </a:r>
            <a:r>
              <a:rPr lang="en-US" b="1" dirty="0">
                <a:solidFill>
                  <a:schemeClr val="bg1"/>
                </a:solidFill>
              </a:rPr>
              <a:t>– Restoring Active Memory </a:t>
            </a: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Refacerea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memoriei</a:t>
            </a:r>
            <a:r>
              <a:rPr lang="en-US" b="1" dirty="0">
                <a:solidFill>
                  <a:srgbClr val="FFFF00"/>
                </a:solidFill>
              </a:rPr>
              <a:t> active) </a:t>
            </a:r>
            <a:r>
              <a:rPr lang="en-US" b="1" dirty="0" err="1">
                <a:solidFill>
                  <a:schemeClr val="bg1"/>
                </a:solidFill>
              </a:rPr>
              <a:t>pentru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 err="1">
                <a:solidFill>
                  <a:schemeClr val="bg1"/>
                </a:solidFill>
              </a:rPr>
              <a:t>veni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sprijinul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militarilor</a:t>
            </a:r>
            <a:r>
              <a:rPr lang="en-US" b="1" dirty="0">
                <a:solidFill>
                  <a:schemeClr val="bg1"/>
                </a:solidFill>
              </a:rPr>
              <a:t> cu </a:t>
            </a:r>
            <a:r>
              <a:rPr lang="en-US" b="1" dirty="0" err="1">
                <a:solidFill>
                  <a:schemeClr val="bg1"/>
                </a:solidFill>
              </a:rPr>
              <a:t>traumatisme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cerebrale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Atât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REPAIR </a:t>
            </a:r>
            <a:r>
              <a:rPr lang="en-US" b="1" dirty="0">
                <a:solidFill>
                  <a:schemeClr val="bg1"/>
                </a:solidFill>
              </a:rPr>
              <a:t>– Reorganization and Plasticity to Accelerate Injury Recovery (</a:t>
            </a:r>
            <a:r>
              <a:rPr lang="en-US" b="1" dirty="0" err="1">
                <a:solidFill>
                  <a:schemeClr val="bg1"/>
                </a:solidFill>
              </a:rPr>
              <a:t>Reorganizare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modelare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pentru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accelerarea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convalescenței</a:t>
            </a:r>
            <a:r>
              <a:rPr lang="en-US" b="1" dirty="0">
                <a:solidFill>
                  <a:schemeClr val="bg1"/>
                </a:solidFill>
              </a:rPr>
              <a:t>), un program care </a:t>
            </a:r>
            <a:r>
              <a:rPr lang="en-US" b="1" dirty="0" err="1">
                <a:solidFill>
                  <a:schemeClr val="bg1"/>
                </a:solidFill>
              </a:rPr>
              <a:t>încearcă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înțeleagă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felul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în</a:t>
            </a:r>
            <a:r>
              <a:rPr lang="en-US" b="1" dirty="0">
                <a:solidFill>
                  <a:schemeClr val="bg1"/>
                </a:solidFill>
              </a:rPr>
              <a:t> care </a:t>
            </a:r>
            <a:r>
              <a:rPr lang="en-US" b="1" dirty="0" err="1">
                <a:solidFill>
                  <a:schemeClr val="bg1"/>
                </a:solidFill>
              </a:rPr>
              <a:t>creierul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organizează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execută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operațiile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matematice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cât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REMIND</a:t>
            </a:r>
            <a:r>
              <a:rPr lang="en-US" b="1" dirty="0">
                <a:solidFill>
                  <a:schemeClr val="bg1"/>
                </a:solidFill>
              </a:rPr>
              <a:t> – Restorative Encoding Memory Integration Neural Device (</a:t>
            </a:r>
            <a:r>
              <a:rPr lang="en-US" b="1" dirty="0" err="1">
                <a:solidFill>
                  <a:schemeClr val="bg1"/>
                </a:solidFill>
              </a:rPr>
              <a:t>Neurodispozitiv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integrare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 err="1">
                <a:solidFill>
                  <a:schemeClr val="bg1"/>
                </a:solidFill>
              </a:rPr>
              <a:t>codificării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restaurative</a:t>
            </a:r>
            <a:r>
              <a:rPr lang="en-US" b="1" dirty="0">
                <a:solidFill>
                  <a:schemeClr val="bg1"/>
                </a:solidFill>
              </a:rPr>
              <a:t> a </a:t>
            </a:r>
            <a:r>
              <a:rPr lang="en-US" b="1" dirty="0" err="1">
                <a:solidFill>
                  <a:schemeClr val="bg1"/>
                </a:solidFill>
              </a:rPr>
              <a:t>memoriei</a:t>
            </a:r>
            <a:r>
              <a:rPr lang="en-US" b="1" dirty="0">
                <a:solidFill>
                  <a:schemeClr val="bg1"/>
                </a:solidFill>
              </a:rPr>
              <a:t>) </a:t>
            </a:r>
            <a:r>
              <a:rPr lang="en-US" b="1" dirty="0" err="1">
                <a:solidFill>
                  <a:schemeClr val="bg1"/>
                </a:solidFill>
              </a:rPr>
              <a:t>folosesc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implantarea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chirurgicală</a:t>
            </a:r>
            <a:r>
              <a:rPr lang="en-US" b="1" dirty="0">
                <a:solidFill>
                  <a:srgbClr val="00B050"/>
                </a:solidFill>
              </a:rPr>
              <a:t> a </a:t>
            </a:r>
            <a:r>
              <a:rPr lang="en-US" b="1" dirty="0" err="1">
                <a:solidFill>
                  <a:srgbClr val="00B050"/>
                </a:solidFill>
              </a:rPr>
              <a:t>cipurilor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cerebrale</a:t>
            </a:r>
            <a:r>
              <a:rPr lang="en-US" b="1" dirty="0">
                <a:solidFill>
                  <a:srgbClr val="00B05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6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23EE84-8DDC-5A2B-9EAF-7220A94E3667}"/>
              </a:ext>
            </a:extLst>
          </p:cNvPr>
          <p:cNvSpPr txBox="1"/>
          <p:nvPr/>
        </p:nvSpPr>
        <p:spPr>
          <a:xfrm>
            <a:off x="185530" y="185529"/>
            <a:ext cx="117811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CUPRINS </a:t>
            </a:r>
          </a:p>
          <a:p>
            <a:endParaRPr lang="ro-RO" dirty="0"/>
          </a:p>
          <a:p>
            <a:pPr marL="342900" indent="-342900">
              <a:buAutoNum type="arabicPeriod"/>
            </a:pPr>
            <a:r>
              <a:rPr lang="en-US" dirty="0"/>
              <a:t>ÎNCADRAREA TEORETICĂ ȘI APLICAȚII MILITARE ALE INTELIGENȚEI ARTIFICIALE, MACHINE LEARNING ȘI DEEP LEARNING</a:t>
            </a:r>
            <a:endParaRPr lang="ro-RO" dirty="0"/>
          </a:p>
          <a:p>
            <a:endParaRPr lang="en-US" dirty="0"/>
          </a:p>
          <a:p>
            <a:r>
              <a:rPr lang="en-US" dirty="0"/>
              <a:t>1.1. TERMENI RELEVANȚI PENTRU ÎNCADRAREA TEORETICĂ A INTELIGENȚEI ARTIFICIALE ÎN DOMENIUL MILITAR	</a:t>
            </a:r>
          </a:p>
          <a:p>
            <a:r>
              <a:rPr lang="en-US" dirty="0"/>
              <a:t>1.1.1. APLICAȚII MILITARE ALE INTELIGENȚEI ARTIFICIALE	</a:t>
            </a:r>
          </a:p>
          <a:p>
            <a:r>
              <a:rPr lang="en-US" dirty="0"/>
              <a:t>1.1.1.1.Concepția NATO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tehnologiei</a:t>
            </a:r>
            <a:r>
              <a:rPr lang="en-US" dirty="0"/>
              <a:t> </a:t>
            </a:r>
            <a:r>
              <a:rPr lang="en-US" dirty="0" err="1"/>
              <a:t>militare</a:t>
            </a:r>
            <a:r>
              <a:rPr lang="en-US" dirty="0"/>
              <a:t> </a:t>
            </a:r>
            <a:r>
              <a:rPr lang="en-US" dirty="0" err="1"/>
              <a:t>avansate</a:t>
            </a:r>
            <a:r>
              <a:rPr lang="en-US" dirty="0"/>
              <a:t>	</a:t>
            </a:r>
          </a:p>
          <a:p>
            <a:r>
              <a:rPr lang="en-US" dirty="0"/>
              <a:t>1.1.1.2.Aplicații </a:t>
            </a:r>
            <a:r>
              <a:rPr lang="en-US" dirty="0" err="1"/>
              <a:t>militare</a:t>
            </a:r>
            <a:r>
              <a:rPr lang="en-US" dirty="0"/>
              <a:t> ale </a:t>
            </a:r>
            <a:r>
              <a:rPr lang="en-US" dirty="0" err="1"/>
              <a:t>inteligenței</a:t>
            </a:r>
            <a:r>
              <a:rPr lang="en-US" dirty="0"/>
              <a:t> </a:t>
            </a:r>
            <a:r>
              <a:rPr lang="en-US" dirty="0" err="1"/>
              <a:t>artificiale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armata</a:t>
            </a:r>
            <a:r>
              <a:rPr lang="en-US" dirty="0"/>
              <a:t> </a:t>
            </a:r>
            <a:r>
              <a:rPr lang="en-US" dirty="0" err="1"/>
              <a:t>americană</a:t>
            </a:r>
            <a:r>
              <a:rPr lang="en-US" dirty="0"/>
              <a:t>	</a:t>
            </a:r>
          </a:p>
          <a:p>
            <a:r>
              <a:rPr lang="en-US" dirty="0"/>
              <a:t>1.2. TERMENI RELEVANȚI PENTRU ÎNCADRAREA TEORETICĂ A MACHINE LEARNING SI DEEP LEARNING ÎN DOMENIUL MILITAR	</a:t>
            </a:r>
          </a:p>
          <a:p>
            <a:r>
              <a:rPr lang="en-US" dirty="0"/>
              <a:t>1.2.1. MACHINE LEARNING	</a:t>
            </a:r>
          </a:p>
          <a:p>
            <a:r>
              <a:rPr lang="en-US" dirty="0"/>
              <a:t>1.2.2. DEEP LEARNING	</a:t>
            </a:r>
          </a:p>
          <a:p>
            <a:r>
              <a:rPr lang="en-US" dirty="0"/>
              <a:t>1.2.3. APLICAȚII ALE MACHINE LEARNING ȘI DEEP LEARNING ÎN DOMENIUL MILITAR	</a:t>
            </a:r>
          </a:p>
          <a:p>
            <a:r>
              <a:rPr lang="en-US" dirty="0"/>
              <a:t>1.2.3.1.Platformele de </a:t>
            </a:r>
            <a:r>
              <a:rPr lang="en-US" dirty="0" err="1"/>
              <a:t>război</a:t>
            </a:r>
            <a:r>
              <a:rPr lang="en-US" dirty="0"/>
              <a:t>	</a:t>
            </a:r>
          </a:p>
          <a:p>
            <a:r>
              <a:rPr lang="en-US" dirty="0"/>
              <a:t>1.2.3.2.Securitatea </a:t>
            </a:r>
            <a:r>
              <a:rPr lang="en-US" dirty="0" err="1"/>
              <a:t>cibernetică</a:t>
            </a:r>
            <a:r>
              <a:rPr lang="en-US" dirty="0"/>
              <a:t>	</a:t>
            </a:r>
          </a:p>
          <a:p>
            <a:r>
              <a:rPr lang="en-US" dirty="0"/>
              <a:t>1.2.3.3.Logistică </a:t>
            </a:r>
            <a:r>
              <a:rPr lang="en-US" dirty="0" err="1"/>
              <a:t>și</a:t>
            </a:r>
            <a:r>
              <a:rPr lang="en-US" dirty="0"/>
              <a:t> transport	</a:t>
            </a:r>
          </a:p>
          <a:p>
            <a:r>
              <a:rPr lang="en-US" dirty="0"/>
              <a:t>1.2.3.4.Target recognition	</a:t>
            </a:r>
          </a:p>
          <a:p>
            <a:r>
              <a:rPr lang="en-US" dirty="0"/>
              <a:t>1.2.3.5. Battlefield Healthcare	</a:t>
            </a:r>
          </a:p>
          <a:p>
            <a:r>
              <a:rPr lang="en-US" dirty="0"/>
              <a:t>1.2.3.6. Combat Simulation &amp; Training	</a:t>
            </a:r>
          </a:p>
          <a:p>
            <a:r>
              <a:rPr lang="en-US" dirty="0"/>
              <a:t>1.2.3.7. Threat Monitoring &amp; 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3706521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215" y="104140"/>
            <a:ext cx="11573510" cy="635000"/>
          </a:xfrm>
        </p:spPr>
        <p:txBody>
          <a:bodyPr/>
          <a:lstStyle/>
          <a:p>
            <a:endParaRPr lang="en-US" sz="280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  <a:p>
            <a:r>
              <a:rPr lang="en-US" sz="280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EDT-urile (tehnologii emergente și perturbatoare), influente pentru dezvoltarea capacităților militare</a:t>
            </a:r>
            <a:r>
              <a:rPr lang="en-US" sz="2000"/>
              <a:t>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95885" y="739775"/>
            <a:ext cx="12001500" cy="5908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 Data-AI-Autonomy: </a:t>
            </a: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/>
              <a:t>senzori inteligenți </a:t>
            </a: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/>
              <a:t> entități autonome (virtuale sau fizice)</a:t>
            </a: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/>
              <a:t> noi metode și tehnologii pentru a oferi un avantaj militar decizional strategic și operațional.</a:t>
            </a:r>
          </a:p>
          <a:p>
            <a:pPr indent="0"/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2. Date-AI-Biotehnologie</a:t>
            </a:r>
            <a:r>
              <a:rPr lang="en-US"/>
              <a:t>:</a:t>
            </a:r>
            <a:endParaRPr lang="en-US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en-US"/>
              <a:t> proiectarea de noi modificări genetice</a:t>
            </a:r>
          </a:p>
          <a:p>
            <a:pPr marL="285750" indent="-285750">
              <a:buFont typeface="Wingdings" panose="05000000000000000000" charset="0"/>
              <a:buChar char="§"/>
            </a:pPr>
            <a:r>
              <a:rPr lang="en-US"/>
              <a:t> medicamente</a:t>
            </a:r>
          </a:p>
          <a:p>
            <a:pPr marL="285750" indent="-285750">
              <a:buFont typeface="Wingdings" panose="05000000000000000000" charset="0"/>
              <a:buChar char="§"/>
            </a:pPr>
            <a:r>
              <a:rPr lang="en-US"/>
              <a:t>manipularea directă a reacțiilor biochimice și a senzorilor vii.</a:t>
            </a:r>
          </a:p>
          <a:p>
            <a:pPr indent="0"/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3. Data-AI-Materials:</a:t>
            </a:r>
            <a:r>
              <a:rPr lang="en-US"/>
              <a:t> </a:t>
            </a:r>
          </a:p>
          <a:p>
            <a:pPr marL="285750" indent="-285750">
              <a:buFont typeface="Wingdings" panose="05000000000000000000" charset="0"/>
              <a:buChar char="o"/>
            </a:pPr>
            <a:r>
              <a:rPr lang="en-US"/>
              <a:t> proiectarea de noi materiale cu proprietăți fizice unice</a:t>
            </a:r>
          </a:p>
          <a:p>
            <a:pPr marL="285750" indent="-285750">
              <a:buFont typeface="Wingdings" panose="05000000000000000000" charset="0"/>
              <a:buChar char="o"/>
            </a:pPr>
            <a:r>
              <a:rPr lang="en-US"/>
              <a:t> utilizarea de noi modele și materiale 2-D.</a:t>
            </a:r>
          </a:p>
          <a:p>
            <a:pPr indent="0"/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4. Data-Quantum: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/>
              <a:t> tehnologiile cuantice vor crește capacitățile de colectare, procesare și exploatare a datelor C4ISR</a:t>
            </a:r>
            <a:r>
              <a:rPr lang="ro-RO" altLang="en-US"/>
              <a:t>, prin</a:t>
            </a:r>
            <a:endParaRPr lang="en-US"/>
          </a:p>
          <a:p>
            <a:pPr indent="0">
              <a:buFont typeface="Wingdings" panose="05000000000000000000" charset="0"/>
              <a:buNone/>
            </a:pPr>
            <a:r>
              <a:rPr lang="ro-RO" altLang="en-US"/>
              <a:t>-</a:t>
            </a:r>
            <a:r>
              <a:rPr lang="en-US"/>
              <a:t> comunicații sigure</a:t>
            </a:r>
          </a:p>
          <a:p>
            <a:pPr indent="0">
              <a:buFont typeface="Wingdings" panose="05000000000000000000" charset="0"/>
              <a:buNone/>
            </a:pPr>
            <a:r>
              <a:rPr lang="ro-RO" altLang="en-US"/>
              <a:t>- </a:t>
            </a:r>
            <a:r>
              <a:rPr lang="en-US"/>
              <a:t>capacități crescute ale senzorilor și calculelor.</a:t>
            </a:r>
          </a:p>
          <a:p>
            <a:pPr indent="0"/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5. Space-Quantum</a:t>
            </a:r>
            <a:r>
              <a:rPr lang="en-US"/>
              <a:t>: </a:t>
            </a:r>
          </a:p>
          <a:p>
            <a:pPr indent="0"/>
            <a:r>
              <a:rPr lang="ro-RO" altLang="en-US"/>
              <a:t>- </a:t>
            </a:r>
            <a:r>
              <a:rPr lang="en-US"/>
              <a:t>Space-based quantum sensors </a:t>
            </a:r>
            <a:r>
              <a:rPr lang="ro-RO" altLang="en-US"/>
              <a:t>(</a:t>
            </a:r>
            <a:r>
              <a:rPr lang="en-US"/>
              <a:t>o clasă diferită de senzori </a:t>
            </a:r>
            <a:r>
              <a:rPr lang="ro-RO" altLang="en-US"/>
              <a:t>cuantici </a:t>
            </a:r>
            <a:r>
              <a:rPr lang="en-US"/>
              <a:t>adecvați pentru instalarea pe sateliți</a:t>
            </a:r>
            <a:r>
              <a:rPr lang="ro-RO" altLang="en-US"/>
              <a:t>)</a:t>
            </a:r>
          </a:p>
          <a:p>
            <a:pPr indent="0"/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6. Materiale spațiale-hipersonice:</a:t>
            </a:r>
            <a:r>
              <a:rPr lang="en-US"/>
              <a:t> </a:t>
            </a:r>
          </a:p>
          <a:p>
            <a:pPr marL="285750" indent="-285750">
              <a:buFont typeface="Wingdings" panose="05000000000000000000" charset="0"/>
              <a:buChar char="q"/>
            </a:pPr>
            <a:r>
              <a:rPr lang="en-US"/>
              <a:t>materiale exotice, stocare a energiei, miniaturizare, metode de fabricație și propulsie vor ajuta la exploatarea spațiului și a mediilor hipersonice prin creșterea fiabilității, îmbunătățirea performanțelor, reducerea costurilor și facilitarea producției.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9559" y="355384"/>
            <a:ext cx="11573197" cy="724247"/>
          </a:xfrm>
        </p:spPr>
        <p:txBody>
          <a:bodyPr/>
          <a:lstStyle/>
          <a:p>
            <a:r>
              <a:rPr lang="en-US" dirty="0"/>
              <a:t> </a:t>
            </a:r>
            <a:r>
              <a:rPr lang="ro-RO" altLang="en-US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</a:t>
            </a:r>
            <a:r>
              <a:rPr lang="en-US" sz="32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ehnologia militară avansată</a:t>
            </a:r>
            <a:r>
              <a:rPr lang="ro-RO" altLang="en-US" sz="32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î</a:t>
            </a:r>
            <a:r>
              <a:rPr lang="en-US" sz="32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n concepția NATO</a:t>
            </a:r>
          </a:p>
        </p:txBody>
      </p:sp>
      <p:sp>
        <p:nvSpPr>
          <p:cNvPr id="3" name="Diamond 2"/>
          <p:cNvSpPr/>
          <p:nvPr/>
        </p:nvSpPr>
        <p:spPr>
          <a:xfrm>
            <a:off x="10266606" y="3131514"/>
            <a:ext cx="1001414" cy="1001414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" name="Chevron 46"/>
          <p:cNvSpPr/>
          <p:nvPr/>
        </p:nvSpPr>
        <p:spPr>
          <a:xfrm>
            <a:off x="8963408" y="3357192"/>
            <a:ext cx="1854000" cy="550058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latin typeface="Times New Roman" panose="02020603050405020304" charset="0"/>
                <a:cs typeface="Calibri" panose="020F0502020204030204" charset="0"/>
                <a:sym typeface="+mn-ea"/>
              </a:rPr>
              <a:t>Digitală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73227" y="2845784"/>
            <a:ext cx="0" cy="45312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02522" y="2845784"/>
            <a:ext cx="0" cy="45312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831817" y="2845784"/>
            <a:ext cx="0" cy="45312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61112" y="2845784"/>
            <a:ext cx="0" cy="45312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90408" y="2845784"/>
            <a:ext cx="0" cy="4531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amond 10"/>
          <p:cNvSpPr/>
          <p:nvPr/>
        </p:nvSpPr>
        <p:spPr>
          <a:xfrm>
            <a:off x="8236864" y="3131514"/>
            <a:ext cx="1001414" cy="1001414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accent3"/>
              </a:solidFill>
            </a:endParaRPr>
          </a:p>
        </p:txBody>
      </p:sp>
      <p:sp>
        <p:nvSpPr>
          <p:cNvPr id="12" name="Chevron 80"/>
          <p:cNvSpPr/>
          <p:nvPr/>
        </p:nvSpPr>
        <p:spPr>
          <a:xfrm>
            <a:off x="6934112" y="3357192"/>
            <a:ext cx="1854000" cy="550058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6790" y="3462655"/>
            <a:ext cx="11550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charset="0"/>
                <a:cs typeface="Calibri" panose="020F0502020204030204" charset="0"/>
                <a:sym typeface="+mn-ea"/>
              </a:rPr>
              <a:t>Distribuită</a:t>
            </a:r>
            <a:r>
              <a:rPr lang="en-US" sz="1600">
                <a:latin typeface="Times New Roman" panose="02020603050405020304" charset="0"/>
                <a:cs typeface="Calibri" panose="020F0502020204030204" charset="0"/>
                <a:sym typeface="+mn-ea"/>
              </a:rPr>
              <a:t> </a:t>
            </a:r>
            <a:endParaRPr lang="ko-KR" alt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6207120" y="3131514"/>
            <a:ext cx="1001414" cy="1001414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accent3"/>
              </a:solidFill>
            </a:endParaRPr>
          </a:p>
        </p:txBody>
      </p:sp>
      <p:sp>
        <p:nvSpPr>
          <p:cNvPr id="15" name="Chevron 83"/>
          <p:cNvSpPr/>
          <p:nvPr/>
        </p:nvSpPr>
        <p:spPr>
          <a:xfrm>
            <a:off x="4904817" y="3357192"/>
            <a:ext cx="1854000" cy="550058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4740" y="3462655"/>
            <a:ext cx="17024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cs typeface="Arial" panose="020B0604020202020204" pitchFamily="34" charset="0"/>
                <a:sym typeface="+mn-ea"/>
              </a:rPr>
              <a:t>Interconectată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+mn-ea"/>
              </a:rPr>
              <a:t> </a:t>
            </a:r>
            <a:endParaRPr lang="ko-KR" altLang="en-US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4177665" y="3131820"/>
            <a:ext cx="726440" cy="1001395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8" name="Chevron 86"/>
          <p:cNvSpPr/>
          <p:nvPr/>
        </p:nvSpPr>
        <p:spPr>
          <a:xfrm>
            <a:off x="2875522" y="3357192"/>
            <a:ext cx="1854000" cy="550058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0" name="Diamond 19"/>
          <p:cNvSpPr/>
          <p:nvPr/>
        </p:nvSpPr>
        <p:spPr>
          <a:xfrm>
            <a:off x="2147636" y="3131514"/>
            <a:ext cx="1001414" cy="1001414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1" name="Chevron 89"/>
          <p:cNvSpPr/>
          <p:nvPr/>
        </p:nvSpPr>
        <p:spPr>
          <a:xfrm>
            <a:off x="737870" y="3357245"/>
            <a:ext cx="1851025" cy="549910"/>
          </a:xfrm>
          <a:prstGeom prst="chevron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2" name="직사각형 113"/>
          <p:cNvSpPr>
            <a:spLocks noChangeArrowheads="1"/>
          </p:cNvSpPr>
          <p:nvPr/>
        </p:nvSpPr>
        <p:spPr bwMode="auto">
          <a:xfrm>
            <a:off x="956945" y="3462655"/>
            <a:ext cx="142684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o-RO" altLang="ko-KR" b="1" dirty="0">
                <a:solidFill>
                  <a:schemeClr val="bg1"/>
                </a:solidFill>
              </a:rPr>
              <a:t>Inteligentă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745" y="4680585"/>
            <a:ext cx="2610485" cy="181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exploatarea integrata </a:t>
            </a:r>
            <a:r>
              <a:rPr lang="ro-RO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a:</a:t>
            </a:r>
          </a:p>
          <a:p>
            <a:pPr algn="just"/>
            <a:r>
              <a:rPr lang="ro-RO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-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inteligenței artificiale</a:t>
            </a:r>
          </a:p>
          <a:p>
            <a:pPr algn="just"/>
            <a:r>
              <a:rPr lang="ro-RO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capabilităților analitice axate pe cunoștințe</a:t>
            </a:r>
          </a:p>
          <a:p>
            <a:pPr algn="just"/>
            <a:r>
              <a:rPr lang="ro-RO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inteligenței simbiotice între om și AI </a:t>
            </a:r>
          </a:p>
          <a:p>
            <a:pPr algn="just"/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95" y="4961890"/>
            <a:ext cx="14116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  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89325" y="4685665"/>
            <a:ext cx="3117215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exploatarea rețelei de domenii fizice și virtuale, inclusiv a rețelelor de senzori, conectate prin noi metode de criptare, organizații, indivizi și agenți autonomi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73035" y="4686300"/>
            <a:ext cx="1411605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773227" y="3960732"/>
            <a:ext cx="0" cy="720000"/>
          </a:xfrm>
          <a:prstGeom prst="line">
            <a:avLst/>
          </a:prstGeom>
          <a:ln w="38100">
            <a:solidFill>
              <a:schemeClr val="accent6"/>
            </a:solidFill>
            <a:headEnd type="triangl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801927" y="3960732"/>
            <a:ext cx="2261" cy="720000"/>
          </a:xfrm>
          <a:prstGeom prst="line">
            <a:avLst/>
          </a:prstGeom>
          <a:ln w="38100">
            <a:solidFill>
              <a:schemeClr val="accent3"/>
            </a:solidFill>
            <a:headEnd type="triangl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832886" y="3960732"/>
            <a:ext cx="122" cy="720000"/>
          </a:xfrm>
          <a:prstGeom prst="line">
            <a:avLst/>
          </a:prstGeom>
          <a:ln w="38100">
            <a:solidFill>
              <a:schemeClr val="accent4"/>
            </a:solidFill>
            <a:headEnd type="triangl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861708" y="3960732"/>
            <a:ext cx="0" cy="720000"/>
          </a:xfrm>
          <a:prstGeom prst="line">
            <a:avLst/>
          </a:prstGeom>
          <a:ln w="38100">
            <a:solidFill>
              <a:schemeClr val="accent1"/>
            </a:solidFill>
            <a:headEnd type="triangl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890408" y="3960732"/>
            <a:ext cx="0" cy="720000"/>
          </a:xfrm>
          <a:prstGeom prst="line">
            <a:avLst/>
          </a:prstGeom>
          <a:ln w="38100">
            <a:solidFill>
              <a:schemeClr val="accent2"/>
            </a:solidFill>
            <a:headEnd type="triangl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99"/>
          <p:cNvSpPr txBox="1"/>
          <p:nvPr/>
        </p:nvSpPr>
        <p:spPr>
          <a:xfrm>
            <a:off x="7084695" y="4546600"/>
            <a:ext cx="15500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0">
                <a:latin typeface="Times New Roman" panose="02020603050405020304" charset="0"/>
                <a:cs typeface="Calibri" panose="020F0502020204030204" charset="0"/>
              </a:rPr>
              <a:t>utilizarea pe scară largă a detectării, stocării și a calcului pentru a obține noi efecte militare perturbatoare</a:t>
            </a:r>
            <a:endParaRPr lang="en-US"/>
          </a:p>
        </p:txBody>
      </p:sp>
      <p:sp>
        <p:nvSpPr>
          <p:cNvPr id="48" name="Text Box 47"/>
          <p:cNvSpPr txBox="1"/>
          <p:nvPr/>
        </p:nvSpPr>
        <p:spPr>
          <a:xfrm rot="10800000" flipV="1">
            <a:off x="8963025" y="4950460"/>
            <a:ext cx="18542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0">
                <a:latin typeface="Times New Roman" panose="02020603050405020304" charset="0"/>
                <a:cs typeface="Calibri" panose="020F0502020204030204" charset="0"/>
              </a:rPr>
              <a:t>amestec digital între domenii umane, fizice și informaționale.</a:t>
            </a:r>
            <a:endParaRPr lang="en-US" sz="2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DVANTAGES AI"/>
          <p:cNvPicPr>
            <a:picLocks noGrp="1" noChangeAspect="1"/>
          </p:cNvPicPr>
          <p:nvPr>
            <p:ph type="pic" idx="14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5843905" cy="673989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3" descr="AI"/>
          <p:cNvPicPr>
            <a:picLocks noGrp="1" noChangeAspect="1"/>
          </p:cNvPicPr>
          <p:nvPr>
            <p:ph type="pic" idx="15"/>
          </p:nvPr>
        </p:nvPicPr>
        <p:blipFill>
          <a:blip r:embed="rId3"/>
          <a:stretch>
            <a:fillRect/>
          </a:stretch>
        </p:blipFill>
        <p:spPr>
          <a:xfrm>
            <a:off x="5744845" y="-635"/>
            <a:ext cx="644779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45891"/>
            <a:ext cx="12191903" cy="155170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4714489"/>
            <a:ext cx="1219199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cs typeface="Arial" panose="020B0604020202020204" pitchFamily="34" charset="0"/>
              </a:rPr>
              <a:t>THANK YOU</a:t>
            </a:r>
            <a:endParaRPr lang="ko-KR" altLang="en-US" sz="6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589B74-E2F2-A80A-8A63-935CE4405EF0}"/>
              </a:ext>
            </a:extLst>
          </p:cNvPr>
          <p:cNvSpPr txBox="1"/>
          <p:nvPr/>
        </p:nvSpPr>
        <p:spPr>
          <a:xfrm>
            <a:off x="198784" y="503582"/>
            <a:ext cx="117944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1.3. BIG DATA</a:t>
            </a:r>
            <a:endParaRPr lang="ro-RO" dirty="0"/>
          </a:p>
          <a:p>
            <a:r>
              <a:rPr lang="en-US" dirty="0"/>
              <a:t>	                                                                                                 </a:t>
            </a:r>
          </a:p>
          <a:p>
            <a:r>
              <a:rPr lang="en-US" dirty="0"/>
              <a:t>1.3.1. CE REPREZINTĂ BIG DATA?	</a:t>
            </a:r>
          </a:p>
          <a:p>
            <a:r>
              <a:rPr lang="en-US" dirty="0"/>
              <a:t>1.3.2. CE REPREZINTĂ BIG DATA PENTRU CAPACITĂȚILE DE APĂRARE?	</a:t>
            </a:r>
          </a:p>
          <a:p>
            <a:r>
              <a:rPr lang="en-US" dirty="0"/>
              <a:t>1.3.3. IMPLICAȚIILE ETICE ȘI JURIDICE ALE BIG DATA</a:t>
            </a:r>
            <a:endParaRPr lang="ro-RO" dirty="0"/>
          </a:p>
          <a:p>
            <a:r>
              <a:rPr lang="en-US" dirty="0"/>
              <a:t>	</a:t>
            </a:r>
          </a:p>
          <a:p>
            <a:r>
              <a:rPr lang="en-US" dirty="0"/>
              <a:t>2. ROBOȚI INTELIGENȚI VERSUS HOMO ROBOTICUS</a:t>
            </a:r>
            <a:endParaRPr lang="ro-RO" dirty="0"/>
          </a:p>
          <a:p>
            <a:endParaRPr lang="en-US" dirty="0"/>
          </a:p>
          <a:p>
            <a:r>
              <a:rPr lang="en-US" dirty="0"/>
              <a:t>2. 1. ROBOȚII ȘI DRONELE ÎN DOMENIUL MILITAR</a:t>
            </a:r>
          </a:p>
          <a:p>
            <a:r>
              <a:rPr lang="en-US" dirty="0"/>
              <a:t>2.1.1. DRONE...ȘI DRONE	</a:t>
            </a:r>
          </a:p>
          <a:p>
            <a:r>
              <a:rPr lang="en-US" dirty="0"/>
              <a:t>2.1.2. DRONE KAMIKAZE: O NOUĂ ARMĂ ADUCE PUTERE ȘI PERICOL ARMATEI SUA	</a:t>
            </a:r>
          </a:p>
          <a:p>
            <a:r>
              <a:rPr lang="en-US" dirty="0"/>
              <a:t>2.1.3. ETICA ȘI ROBOTICA	</a:t>
            </a:r>
          </a:p>
        </p:txBody>
      </p:sp>
    </p:spTree>
    <p:extLst>
      <p:ext uri="{BB962C8B-B14F-4D97-AF65-F5344CB8AC3E}">
        <p14:creationId xmlns:p14="http://schemas.microsoft.com/office/powerpoint/2010/main" val="92860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96A334-C2A8-6055-31AC-D6CEA7F3EB6D}"/>
              </a:ext>
            </a:extLst>
          </p:cNvPr>
          <p:cNvSpPr txBox="1"/>
          <p:nvPr/>
        </p:nvSpPr>
        <p:spPr>
          <a:xfrm>
            <a:off x="357809" y="450573"/>
            <a:ext cx="11661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2.2. OPTIMIZAREA PERFORMANȚEI UMANE DIN PERSPECTIVA AMERICANĂ A PENTAGONULUI, DARPA, IARPA ȘI DEPARTMENT OF DEFENSE</a:t>
            </a:r>
            <a:endParaRPr lang="ro-RO" dirty="0"/>
          </a:p>
          <a:p>
            <a:r>
              <a:rPr lang="en-US" dirty="0"/>
              <a:t>	</a:t>
            </a:r>
          </a:p>
          <a:p>
            <a:r>
              <a:rPr lang="en-US" dirty="0"/>
              <a:t>2.2.1.”NARRATIVE NETWORKS - N2 (REȚELE NARATIVE), NEUROTRANSMIȚĂTORI, SUBSTANȚE FARMACEUTICE ȘI TEHNICI DE NEUROSTIMULARE – SOLDAȚI FIDELI AI DARPA ȘI IARPA ÎN SLUJBA TRANSUMANISMULUI</a:t>
            </a:r>
          </a:p>
          <a:p>
            <a:r>
              <a:rPr lang="en-US" dirty="0"/>
              <a:t>2.2.1.1.Narrative Networks - N2 ( </a:t>
            </a:r>
            <a:r>
              <a:rPr lang="en-US" dirty="0" err="1"/>
              <a:t>Rețele</a:t>
            </a:r>
            <a:r>
              <a:rPr lang="en-US" dirty="0"/>
              <a:t> </a:t>
            </a:r>
            <a:r>
              <a:rPr lang="en-US" dirty="0" err="1"/>
              <a:t>narative</a:t>
            </a:r>
            <a:r>
              <a:rPr lang="en-US" dirty="0"/>
              <a:t>)</a:t>
            </a:r>
          </a:p>
          <a:p>
            <a:r>
              <a:rPr lang="en-US" dirty="0"/>
              <a:t>2.2.1.2. </a:t>
            </a:r>
            <a:r>
              <a:rPr lang="en-US" dirty="0" err="1"/>
              <a:t>Rolul</a:t>
            </a:r>
            <a:r>
              <a:rPr lang="en-US" dirty="0"/>
              <a:t> </a:t>
            </a:r>
            <a:r>
              <a:rPr lang="en-US" dirty="0" err="1"/>
              <a:t>substanțelor</a:t>
            </a:r>
            <a:r>
              <a:rPr lang="en-US" dirty="0"/>
              <a:t> </a:t>
            </a:r>
            <a:r>
              <a:rPr lang="en-US" dirty="0" err="1"/>
              <a:t>farmaceutice</a:t>
            </a:r>
            <a:r>
              <a:rPr lang="en-US" dirty="0"/>
              <a:t>, ale </a:t>
            </a:r>
            <a:r>
              <a:rPr lang="en-US" dirty="0" err="1"/>
              <a:t>tehnicilor</a:t>
            </a:r>
            <a:r>
              <a:rPr lang="en-US" dirty="0"/>
              <a:t> de </a:t>
            </a:r>
            <a:r>
              <a:rPr lang="en-US" dirty="0" err="1"/>
              <a:t>neurostimulare</a:t>
            </a:r>
            <a:r>
              <a:rPr lang="en-US" dirty="0"/>
              <a:t>, ale </a:t>
            </a:r>
            <a:r>
              <a:rPr lang="en-US" dirty="0" err="1"/>
              <a:t>nanotehnologiei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tehnologiilor</a:t>
            </a:r>
            <a:r>
              <a:rPr lang="en-US" dirty="0"/>
              <a:t> de </a:t>
            </a:r>
            <a:r>
              <a:rPr lang="en-US" dirty="0" err="1"/>
              <a:t>editare</a:t>
            </a:r>
            <a:r>
              <a:rPr lang="en-US" dirty="0"/>
              <a:t> </a:t>
            </a:r>
            <a:r>
              <a:rPr lang="en-US" dirty="0" err="1"/>
              <a:t>genetică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HPO (Human Performance Optimization</a:t>
            </a:r>
            <a:r>
              <a:rPr lang="ro-RO" dirty="0"/>
              <a:t>)</a:t>
            </a:r>
            <a:r>
              <a:rPr lang="en-US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dirty="0"/>
              <a:t>2.2.2.MICrONS (MACHINE INTELLIGENCE FROM CORTICAL NETWORKS) – PROGRAM COLABORATIV ÎNTRE DARPA ȘI IARPA	</a:t>
            </a:r>
          </a:p>
          <a:p>
            <a:r>
              <a:rPr lang="en-US" dirty="0"/>
              <a:t>2.2.3. PENTAGONUL ȘI THE THIRD OFFSET	</a:t>
            </a:r>
          </a:p>
        </p:txBody>
      </p:sp>
    </p:spTree>
    <p:extLst>
      <p:ext uri="{BB962C8B-B14F-4D97-AF65-F5344CB8AC3E}">
        <p14:creationId xmlns:p14="http://schemas.microsoft.com/office/powerpoint/2010/main" val="264888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B9C8A4-A19D-01E4-9EB7-4805B5B410FF}"/>
              </a:ext>
            </a:extLst>
          </p:cNvPr>
          <p:cNvSpPr txBox="1"/>
          <p:nvPr/>
        </p:nvSpPr>
        <p:spPr>
          <a:xfrm>
            <a:off x="159026" y="145775"/>
            <a:ext cx="1182093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OPERAŢIUNEA GARDIENII ZIDURILOR ÎN GAZA, PRIMUL RĂZBOI PURTAT DE CĂTRE FORȚELE ISRAELIENE CU AJUTORUL INTELIGENŢEI ARTIFICIALE</a:t>
            </a:r>
            <a:endParaRPr lang="ro-RO" dirty="0"/>
          </a:p>
          <a:p>
            <a:r>
              <a:rPr lang="en-US" dirty="0"/>
              <a:t>	</a:t>
            </a:r>
          </a:p>
          <a:p>
            <a:r>
              <a:rPr lang="en-US" dirty="0"/>
              <a:t>3.1.METODOLOGIA DE CERCETARE PENTRU STUDIUL DE CAZ	</a:t>
            </a:r>
          </a:p>
          <a:p>
            <a:r>
              <a:rPr lang="en-US" dirty="0"/>
              <a:t>3.2. FUNDALUL CONFLICTELOR ISRAELIANO-PALESTINIENE	</a:t>
            </a:r>
          </a:p>
          <a:p>
            <a:r>
              <a:rPr lang="en-US" dirty="0"/>
              <a:t>3.3. CRONOLOGIA CONFLICTELOR ISRAELO-PALESTINIENE</a:t>
            </a:r>
          </a:p>
          <a:p>
            <a:r>
              <a:rPr lang="en-US" dirty="0"/>
              <a:t>3.3.1. ÎNCEPUTUL CONFLICTELOR	</a:t>
            </a:r>
          </a:p>
          <a:p>
            <a:r>
              <a:rPr lang="en-US" dirty="0"/>
              <a:t>3.3.2. ESCALADAREA CONFLICTELOR ISRAELO-PALESTINIENE	</a:t>
            </a:r>
          </a:p>
          <a:p>
            <a:r>
              <a:rPr lang="en-US" dirty="0"/>
              <a:t>3.3.3. CRIZA CANALULUI SUEZ - AL DOILEA RAZBOI ARABO-ISRAELIAN	</a:t>
            </a:r>
          </a:p>
          <a:p>
            <a:r>
              <a:rPr lang="en-US" dirty="0"/>
              <a:t>3.3.4. RAZBOIUL DE ȘASE ZILE DIN 1967	</a:t>
            </a:r>
          </a:p>
          <a:p>
            <a:r>
              <a:rPr lang="en-US" dirty="0"/>
              <a:t>3.3.5. PRIMA INTIFADA PALESTINIANĂ	</a:t>
            </a:r>
          </a:p>
          <a:p>
            <a:r>
              <a:rPr lang="en-US" dirty="0"/>
              <a:t>3.3.6. ACORDUL DE LA CAIRO DIN 1994 ȘI ACORDUL DE LA OSLO II	</a:t>
            </a:r>
          </a:p>
          <a:p>
            <a:r>
              <a:rPr lang="en-US" dirty="0"/>
              <a:t>3.3.7. A DOUA INTIFADĂ	</a:t>
            </a:r>
          </a:p>
          <a:p>
            <a:r>
              <a:rPr lang="en-US" dirty="0"/>
              <a:t>3.3.8. CONSTRUIREA ZIDULUI DIN CISIORDANIA	</a:t>
            </a:r>
          </a:p>
          <a:p>
            <a:r>
              <a:rPr lang="en-US" dirty="0"/>
              <a:t>3.3.9. OPERAȚIUNEA PROTECTIVE EDGE	</a:t>
            </a:r>
          </a:p>
          <a:p>
            <a:r>
              <a:rPr lang="en-US" dirty="0"/>
              <a:t>3.4. PRIMUL RAZBOI AL ISRAELULUI SUSTINUT DE INTELIGENTA ARTIFICIALA CONTRA GRUPARILOR MILITANTE DIN GAZA, HAMAS SI JIHADUL ISLAMIC	</a:t>
            </a:r>
          </a:p>
          <a:p>
            <a:r>
              <a:rPr lang="en-US" dirty="0"/>
              <a:t>3.4.1. UTILIZAREA INTELIGENȚEI ARTIFICIALE ÎN CADRUL OPERAȚIUNII GUARDIAN OF THE WALLS	</a:t>
            </a:r>
          </a:p>
          <a:p>
            <a:r>
              <a:rPr lang="en-US" dirty="0"/>
              <a:t>3.4.2. DEBUTUL CONFLICTULUI DIN 2021	</a:t>
            </a:r>
          </a:p>
          <a:p>
            <a:r>
              <a:rPr lang="en-US" dirty="0"/>
              <a:t>3.4.3. DESFĂȘURAREA OSTILITĂȚILOR	</a:t>
            </a:r>
          </a:p>
          <a:p>
            <a:r>
              <a:rPr lang="en-US" dirty="0"/>
              <a:t>3.4.4. DIPLOMAȚIE ȘI  INCETAREA FOCULUI	</a:t>
            </a:r>
          </a:p>
          <a:p>
            <a:r>
              <a:rPr lang="en-US" dirty="0"/>
              <a:t>3.4.5. TENSIUNI POST CONFLICT	</a:t>
            </a:r>
          </a:p>
          <a:p>
            <a:r>
              <a:rPr lang="en-US" dirty="0"/>
              <a:t>3.4.6. TUȘE EXPRESIONISTE PE UN FUNDAL GRI	</a:t>
            </a:r>
          </a:p>
        </p:txBody>
      </p:sp>
    </p:spTree>
    <p:extLst>
      <p:ext uri="{BB962C8B-B14F-4D97-AF65-F5344CB8AC3E}">
        <p14:creationId xmlns:p14="http://schemas.microsoft.com/office/powerpoint/2010/main" val="280985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2280" y="443622"/>
            <a:ext cx="11556366" cy="6219825"/>
            <a:chOff x="1247973" y="-347266"/>
            <a:chExt cx="10790054" cy="6226736"/>
          </a:xfrm>
        </p:grpSpPr>
        <p:sp>
          <p:nvSpPr>
            <p:cNvPr id="8" name="TextBox 7"/>
            <p:cNvSpPr txBox="1"/>
            <p:nvPr/>
          </p:nvSpPr>
          <p:spPr>
            <a:xfrm>
              <a:off x="6303569" y="2398982"/>
              <a:ext cx="5734458" cy="34804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2000" b="1" i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+mj-lt"/>
                  <a:cs typeface="Arial" panose="020B0604020202020204" pitchFamily="34" charset="0"/>
                </a:rPr>
                <a:t>„Pe măsură ce lumea se schimbă, la fel se schimbă și Alianța noastră. Națiunile NATO trebuie să rămână pionierii inovației. Pentru a reuși în acest deziderat, este nevoie de o justă apreciere a potențialului mediu viitor de securitate, în special a provocărilor militare și de securitate reprezentate de Științele și Tehnologiile (S&amp;T) emergente sau perturbatoare. Tendințele științifice și tehnologice 2020-2040 oferă o astfel de evaluare.” (Air Chief Marshal Sir Stuart Peach, Președintele Comitetului militar)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0800000" flipH="1" flipV="1">
              <a:off x="1247973" y="-347266"/>
              <a:ext cx="5615107" cy="3788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5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 rot="10800000" flipV="1">
            <a:off x="173990" y="592455"/>
            <a:ext cx="35852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ro-RO" altLang="en-US" sz="2000" b="0" i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</a:rPr>
              <a:t>D</a:t>
            </a:r>
            <a:r>
              <a:rPr lang="en-US" sz="2000" b="0" i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</a:rPr>
              <a:t>eclanșarea cursei globale de înarmare pe fundalul AI reprezintă o nouă amenințare existențială pentru umanita</a:t>
            </a:r>
            <a:r>
              <a:rPr lang="ro-RO" altLang="en-US" sz="2000" b="0" i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Calibri" panose="020F0502020204030204" charset="0"/>
              </a:rPr>
              <a:t>te</a:t>
            </a:r>
            <a:r>
              <a:rPr lang="en-US" b="0" i="1">
                <a:latin typeface="Times New Roman" panose="02020603050405020304" charset="0"/>
                <a:cs typeface="Calibri" panose="020F0502020204030204" charset="0"/>
              </a:rPr>
              <a:t>e.</a:t>
            </a:r>
            <a:endParaRPr lang="en-US"/>
          </a:p>
        </p:txBody>
      </p:sp>
      <p:sp>
        <p:nvSpPr>
          <p:cNvPr id="3" name="Plaque 2"/>
          <p:cNvSpPr/>
          <p:nvPr/>
        </p:nvSpPr>
        <p:spPr>
          <a:xfrm>
            <a:off x="6099810" y="106045"/>
            <a:ext cx="5553075" cy="3081655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Progresul în domeniul Inteligenței Artificiale (AI), în Deep Learning și robotică permit dezvoltarea unor noi capacități care vor afecta profund strategiile militare. </a:t>
            </a:r>
          </a:p>
          <a:p>
            <a:pPr algn="ctr"/>
            <a:r>
              <a:rPr lang="en-US"/>
              <a:t>Implicațiile acestor evoluții vor fi resimțite în întreaga gamă de criterii militare, de la cunoaștere, supraveghere, identificare, apărare, ofensivă și până la programele de arme nucleare.</a:t>
            </a:r>
          </a:p>
          <a:p>
            <a:pPr algn="ctr"/>
            <a:r>
              <a:rPr lang="en-US"/>
              <a:t>Inteligența artificială impune o revizuire fundamentală a războiului actual.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07535" y="2948940"/>
            <a:ext cx="1380538" cy="472953"/>
            <a:chOff x="5486403" y="831114"/>
            <a:chExt cx="2555367" cy="787783"/>
          </a:xfrm>
        </p:grpSpPr>
        <p:sp>
          <p:nvSpPr>
            <p:cNvPr id="9" name="TextBox 8"/>
            <p:cNvSpPr txBox="1"/>
            <p:nvPr/>
          </p:nvSpPr>
          <p:spPr>
            <a:xfrm>
              <a:off x="6417394" y="1159855"/>
              <a:ext cx="1624376" cy="459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86403" y="831114"/>
              <a:ext cx="877115" cy="66410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ko-KR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8497570" y="180340"/>
            <a:ext cx="33470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Tehnologii</a:t>
            </a:r>
            <a:r>
              <a:rPr lang="ro-RO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</a:t>
            </a:r>
            <a:r>
              <a:rPr 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asociate Revoluției 4.0 - impact considerabil asupra domeniului militar.</a:t>
            </a:r>
          </a:p>
        </p:txBody>
      </p:sp>
      <p:sp>
        <p:nvSpPr>
          <p:cNvPr id="6" name="Oval 5"/>
          <p:cNvSpPr/>
          <p:nvPr/>
        </p:nvSpPr>
        <p:spPr>
          <a:xfrm>
            <a:off x="3900805" y="3845560"/>
            <a:ext cx="1731645" cy="99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4089400" y="4050030"/>
            <a:ext cx="1394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</a:t>
            </a:r>
            <a:r>
              <a:rPr lang="en-US" b="1"/>
              <a:t>nteligen</a:t>
            </a:r>
            <a:r>
              <a:rPr lang="ro-RO" b="1"/>
              <a:t>ța artificială</a:t>
            </a:r>
          </a:p>
        </p:txBody>
      </p:sp>
      <p:sp>
        <p:nvSpPr>
          <p:cNvPr id="17" name="Oval 16"/>
          <p:cNvSpPr/>
          <p:nvPr/>
        </p:nvSpPr>
        <p:spPr>
          <a:xfrm>
            <a:off x="6653530" y="3146425"/>
            <a:ext cx="1513205" cy="1040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6811645" y="3348355"/>
            <a:ext cx="1355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calculatorul cuantic</a:t>
            </a: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32450" y="4914900"/>
            <a:ext cx="173037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Internet of Things</a:t>
            </a: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975600" y="5418455"/>
            <a:ext cx="160591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Roboți de luptă</a:t>
            </a: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903970" y="3027045"/>
            <a:ext cx="125857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Big Data</a:t>
            </a: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166735" y="4034155"/>
            <a:ext cx="1648460" cy="11499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nano</a:t>
            </a:r>
          </a:p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tehnologii</a:t>
            </a: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3415" y="1863725"/>
            <a:ext cx="1889125" cy="1085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vehicule și arme autonome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06365" y="2571115"/>
            <a:ext cx="112204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drone</a:t>
            </a: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162540" y="5418455"/>
            <a:ext cx="1810385" cy="1165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arme biologice și biochimice</a:t>
            </a: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162540" y="2067560"/>
            <a:ext cx="198310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muniții inteligente</a:t>
            </a: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574790" y="1957705"/>
            <a:ext cx="159258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alt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exo</a:t>
            </a:r>
          </a:p>
          <a:p>
            <a:pPr algn="ctr"/>
            <a:r>
              <a:rPr lang="ro-RO" alt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scheleți</a:t>
            </a:r>
          </a:p>
        </p:txBody>
      </p:sp>
      <p:sp>
        <p:nvSpPr>
          <p:cNvPr id="40" name="Oval 39"/>
          <p:cNvSpPr/>
          <p:nvPr/>
        </p:nvSpPr>
        <p:spPr>
          <a:xfrm>
            <a:off x="10351770" y="3404870"/>
            <a:ext cx="1840230" cy="1433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altLang="en-US" sz="2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Algoritmi</a:t>
            </a:r>
          </a:p>
        </p:txBody>
      </p:sp>
      <p:sp>
        <p:nvSpPr>
          <p:cNvPr id="42" name="Hexagon 41"/>
          <p:cNvSpPr/>
          <p:nvPr/>
        </p:nvSpPr>
        <p:spPr>
          <a:xfrm>
            <a:off x="3335020" y="180975"/>
            <a:ext cx="5162550" cy="1886585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Experții AI și aplicațiile lor  în cadrul armelor autonome și ale sistemelor de monitorizare se situează în centrul discuțiilor privind </a:t>
            </a:r>
            <a:r>
              <a:rPr lang="en-US" b="1">
                <a:solidFill>
                  <a:schemeClr val="tx2"/>
                </a:solidFill>
              </a:rPr>
              <a:t>provocările morale și etice</a:t>
            </a:r>
            <a:r>
              <a:rPr lang="en-US"/>
              <a:t> ale gestionării exploziei mondiale în cercetarea și dezvoltarea inteligenței artificiale militare.</a:t>
            </a:r>
          </a:p>
        </p:txBody>
      </p:sp>
      <p:sp>
        <p:nvSpPr>
          <p:cNvPr id="43" name="Oval 42"/>
          <p:cNvSpPr/>
          <p:nvPr/>
        </p:nvSpPr>
        <p:spPr>
          <a:xfrm>
            <a:off x="3335020" y="5073015"/>
            <a:ext cx="2148840" cy="151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tehnologiile neuromorfice </a:t>
            </a:r>
          </a:p>
        </p:txBody>
      </p:sp>
      <p:sp>
        <p:nvSpPr>
          <p:cNvPr id="44" name="Oval 43"/>
          <p:cNvSpPr/>
          <p:nvPr/>
        </p:nvSpPr>
        <p:spPr>
          <a:xfrm>
            <a:off x="3554730" y="2806700"/>
            <a:ext cx="148018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</a:rPr>
              <a:t>biologia sintetică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6A177-D198-56D4-78B5-9C165E42F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9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E52FF-CBF1-79B1-9E6E-494551F64AE3}"/>
              </a:ext>
            </a:extLst>
          </p:cNvPr>
          <p:cNvSpPr txBox="1"/>
          <p:nvPr/>
        </p:nvSpPr>
        <p:spPr>
          <a:xfrm>
            <a:off x="318052" y="291548"/>
            <a:ext cx="3299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>
                <a:solidFill>
                  <a:srgbClr val="7030A0"/>
                </a:solidFill>
              </a:rPr>
              <a:t>Inteligența artificială și </a:t>
            </a:r>
          </a:p>
          <a:p>
            <a:r>
              <a:rPr lang="ro-RO" sz="2800" dirty="0">
                <a:solidFill>
                  <a:srgbClr val="7030A0"/>
                </a:solidFill>
              </a:rPr>
              <a:t>războiul cognitiv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4DCFC-1913-8ACA-E900-5A2574E53813}"/>
              </a:ext>
            </a:extLst>
          </p:cNvPr>
          <p:cNvSpPr txBox="1"/>
          <p:nvPr/>
        </p:nvSpPr>
        <p:spPr>
          <a:xfrm>
            <a:off x="3855988" y="291548"/>
            <a:ext cx="7938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9966FF"/>
                </a:solidFill>
              </a:rPr>
              <a:t>Domeniul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Cognitiv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este</a:t>
            </a:r>
            <a:r>
              <a:rPr lang="en-US" dirty="0">
                <a:solidFill>
                  <a:srgbClr val="9966FF"/>
                </a:solidFill>
              </a:rPr>
              <a:t> un </a:t>
            </a:r>
            <a:r>
              <a:rPr lang="en-US" dirty="0" err="1">
                <a:solidFill>
                  <a:srgbClr val="9966FF"/>
                </a:solidFill>
              </a:rPr>
              <a:t>nou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spațiu</a:t>
            </a:r>
            <a:r>
              <a:rPr lang="en-US" dirty="0">
                <a:solidFill>
                  <a:srgbClr val="9966FF"/>
                </a:solidFill>
              </a:rPr>
              <a:t> de </a:t>
            </a:r>
            <a:r>
              <a:rPr lang="en-US" dirty="0" err="1">
                <a:solidFill>
                  <a:srgbClr val="9966FF"/>
                </a:solidFill>
              </a:rPr>
              <a:t>competiție</a:t>
            </a:r>
            <a:r>
              <a:rPr lang="en-US" dirty="0">
                <a:solidFill>
                  <a:srgbClr val="9966FF"/>
                </a:solidFill>
              </a:rPr>
              <a:t>,</a:t>
            </a:r>
            <a:endParaRPr lang="ro-RO" dirty="0">
              <a:solidFill>
                <a:srgbClr val="9966FF"/>
              </a:solidFill>
            </a:endParaRPr>
          </a:p>
          <a:p>
            <a:r>
              <a:rPr lang="en-US" dirty="0" err="1">
                <a:solidFill>
                  <a:srgbClr val="9966FF"/>
                </a:solidFill>
              </a:rPr>
              <a:t>dincolo</a:t>
            </a:r>
            <a:r>
              <a:rPr lang="en-US" dirty="0">
                <a:solidFill>
                  <a:srgbClr val="9966FF"/>
                </a:solidFill>
              </a:rPr>
              <a:t> de </a:t>
            </a:r>
            <a:r>
              <a:rPr lang="en-US" dirty="0" err="1">
                <a:solidFill>
                  <a:srgbClr val="9966FF"/>
                </a:solidFill>
              </a:rPr>
              <a:t>domeniile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terestre</a:t>
            </a:r>
            <a:r>
              <a:rPr lang="en-US" dirty="0">
                <a:solidFill>
                  <a:srgbClr val="9966FF"/>
                </a:solidFill>
              </a:rPr>
              <a:t>, maritime, </a:t>
            </a:r>
            <a:r>
              <a:rPr lang="en-US" dirty="0" err="1">
                <a:solidFill>
                  <a:srgbClr val="9966FF"/>
                </a:solidFill>
              </a:rPr>
              <a:t>aeriene</a:t>
            </a:r>
            <a:r>
              <a:rPr lang="en-US" dirty="0">
                <a:solidFill>
                  <a:srgbClr val="9966FF"/>
                </a:solidFill>
              </a:rPr>
              <a:t>, </a:t>
            </a:r>
            <a:r>
              <a:rPr lang="en-US" dirty="0" err="1">
                <a:solidFill>
                  <a:srgbClr val="9966FF"/>
                </a:solidFill>
              </a:rPr>
              <a:t>cibernetice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și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spațiale</a:t>
            </a:r>
            <a:r>
              <a:rPr lang="en-US" dirty="0">
                <a:solidFill>
                  <a:srgbClr val="9966FF"/>
                </a:solidFill>
              </a:rPr>
              <a:t>.</a:t>
            </a:r>
            <a:endParaRPr lang="ro-RO" dirty="0">
              <a:solidFill>
                <a:srgbClr val="9966FF"/>
              </a:solidFill>
            </a:endParaRPr>
          </a:p>
          <a:p>
            <a:endParaRPr lang="ro-RO" dirty="0">
              <a:solidFill>
                <a:srgbClr val="9966FF"/>
              </a:solidFill>
            </a:endParaRPr>
          </a:p>
          <a:p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Războiul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cognitiv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ro-RO" dirty="0">
                <a:solidFill>
                  <a:srgbClr val="9966FF"/>
                </a:solidFill>
              </a:rPr>
              <a:t>- st</a:t>
            </a:r>
            <a:r>
              <a:rPr lang="en-US" dirty="0" err="1">
                <a:solidFill>
                  <a:srgbClr val="9966FF"/>
                </a:solidFill>
              </a:rPr>
              <a:t>rategii</a:t>
            </a:r>
            <a:r>
              <a:rPr lang="en-US" dirty="0">
                <a:solidFill>
                  <a:srgbClr val="9966FF"/>
                </a:solidFill>
              </a:rPr>
              <a:t>, </a:t>
            </a:r>
            <a:r>
              <a:rPr lang="en-US" dirty="0" err="1">
                <a:solidFill>
                  <a:srgbClr val="9966FF"/>
                </a:solidFill>
              </a:rPr>
              <a:t>instrumente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și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tehnici</a:t>
            </a:r>
            <a:endParaRPr lang="ro-RO" dirty="0">
              <a:solidFill>
                <a:srgbClr val="9966FF"/>
              </a:solidFill>
            </a:endParaRPr>
          </a:p>
          <a:p>
            <a:r>
              <a:rPr lang="ro-RO" dirty="0">
                <a:solidFill>
                  <a:srgbClr val="9966FF"/>
                </a:solidFill>
              </a:rPr>
              <a:t>- </a:t>
            </a:r>
            <a:r>
              <a:rPr lang="en-US" dirty="0" err="1">
                <a:solidFill>
                  <a:srgbClr val="9966FF"/>
                </a:solidFill>
              </a:rPr>
              <a:t>prelua</a:t>
            </a:r>
            <a:r>
              <a:rPr lang="ro-RO" dirty="0">
                <a:solidFill>
                  <a:srgbClr val="9966FF"/>
                </a:solidFill>
              </a:rPr>
              <a:t>rea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controlul</a:t>
            </a:r>
            <a:r>
              <a:rPr lang="ro-RO" dirty="0">
                <a:solidFill>
                  <a:srgbClr val="9966FF"/>
                </a:solidFill>
              </a:rPr>
              <a:t>ui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asupra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locurilor</a:t>
            </a:r>
            <a:r>
              <a:rPr lang="en-US" dirty="0">
                <a:solidFill>
                  <a:srgbClr val="9966FF"/>
                </a:solidFill>
              </a:rPr>
              <a:t>, </a:t>
            </a:r>
            <a:r>
              <a:rPr lang="en-US" dirty="0" err="1">
                <a:solidFill>
                  <a:srgbClr val="9966FF"/>
                </a:solidFill>
              </a:rPr>
              <a:t>grupurilor</a:t>
            </a:r>
            <a:r>
              <a:rPr lang="en-US" dirty="0">
                <a:solidFill>
                  <a:srgbClr val="9966FF"/>
                </a:solidFill>
              </a:rPr>
              <a:t>, </a:t>
            </a:r>
            <a:r>
              <a:rPr lang="en-US" dirty="0" err="1">
                <a:solidFill>
                  <a:srgbClr val="9966FF"/>
                </a:solidFill>
              </a:rPr>
              <a:t>unităților</a:t>
            </a:r>
            <a:r>
              <a:rPr lang="en-US" dirty="0">
                <a:solidFill>
                  <a:srgbClr val="9966FF"/>
                </a:solidFill>
              </a:rPr>
              <a:t>, </a:t>
            </a:r>
            <a:r>
              <a:rPr lang="en-US" dirty="0" err="1">
                <a:solidFill>
                  <a:srgbClr val="9966FF"/>
                </a:solidFill>
              </a:rPr>
              <a:t>organizațiilor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și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națiunilor</a:t>
            </a:r>
            <a:r>
              <a:rPr lang="en-US" dirty="0">
                <a:solidFill>
                  <a:srgbClr val="9966FF"/>
                </a:solidFill>
              </a:rPr>
              <a:t>, </a:t>
            </a:r>
            <a:r>
              <a:rPr lang="en-US" dirty="0" err="1">
                <a:solidFill>
                  <a:srgbClr val="9966FF"/>
                </a:solidFill>
              </a:rPr>
              <a:t>prin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țintirea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și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afectarea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creierului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personalului</a:t>
            </a:r>
            <a:r>
              <a:rPr lang="en-US" dirty="0">
                <a:solidFill>
                  <a:srgbClr val="9966FF"/>
                </a:solidFill>
              </a:rPr>
              <a:t> lor, civil </a:t>
            </a:r>
            <a:r>
              <a:rPr lang="en-US" dirty="0" err="1">
                <a:solidFill>
                  <a:srgbClr val="9966FF"/>
                </a:solidFill>
              </a:rPr>
              <a:t>și</a:t>
            </a:r>
            <a:r>
              <a:rPr lang="en-US" dirty="0">
                <a:solidFill>
                  <a:srgbClr val="9966FF"/>
                </a:solidFill>
              </a:rPr>
              <a:t> </a:t>
            </a:r>
            <a:r>
              <a:rPr lang="en-US" dirty="0" err="1">
                <a:solidFill>
                  <a:srgbClr val="9966FF"/>
                </a:solidFill>
              </a:rPr>
              <a:t>militar</a:t>
            </a:r>
            <a:r>
              <a:rPr lang="en-US" dirty="0">
                <a:solidFill>
                  <a:srgbClr val="9966FF"/>
                </a:solidFill>
              </a:rPr>
              <a:t>.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A3F4638F-4816-8DF9-33D7-7C4706030F7E}"/>
              </a:ext>
            </a:extLst>
          </p:cNvPr>
          <p:cNvSpPr/>
          <p:nvPr/>
        </p:nvSpPr>
        <p:spPr>
          <a:xfrm>
            <a:off x="3855988" y="2517912"/>
            <a:ext cx="8336012" cy="2040835"/>
          </a:xfrm>
          <a:prstGeom prst="round2Same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66"/>
                </a:solidFill>
              </a:rPr>
              <a:t>DEFINIȚII ALE RĂZBOIULUI COGNITIV</a:t>
            </a:r>
          </a:p>
          <a:p>
            <a:pPr marL="342900" indent="-342900" algn="ctr">
              <a:buAutoNum type="arabicPeriod"/>
            </a:pPr>
            <a:r>
              <a:rPr lang="en-US" dirty="0">
                <a:solidFill>
                  <a:srgbClr val="FF66CC"/>
                </a:solidFill>
              </a:rPr>
              <a:t>„</a:t>
            </a:r>
            <a:r>
              <a:rPr lang="en-US" dirty="0" err="1">
                <a:solidFill>
                  <a:srgbClr val="FF66CC"/>
                </a:solidFill>
              </a:rPr>
              <a:t>Războiul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cognitiv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este</a:t>
            </a:r>
            <a:r>
              <a:rPr lang="en-US" dirty="0">
                <a:solidFill>
                  <a:srgbClr val="FF66CC"/>
                </a:solidFill>
              </a:rPr>
              <a:t> o </a:t>
            </a:r>
            <a:r>
              <a:rPr lang="en-US" dirty="0" err="1">
                <a:solidFill>
                  <a:srgbClr val="FF66CC"/>
                </a:solidFill>
              </a:rPr>
              <a:t>strategie</a:t>
            </a:r>
            <a:r>
              <a:rPr lang="en-US" dirty="0">
                <a:solidFill>
                  <a:srgbClr val="FF66CC"/>
                </a:solidFill>
              </a:rPr>
              <a:t> care se </a:t>
            </a:r>
            <a:r>
              <a:rPr lang="en-US" dirty="0" err="1">
                <a:solidFill>
                  <a:srgbClr val="FF66CC"/>
                </a:solidFill>
              </a:rPr>
              <a:t>concentrează</a:t>
            </a:r>
            <a:r>
              <a:rPr lang="en-US" dirty="0">
                <a:solidFill>
                  <a:srgbClr val="FF66CC"/>
                </a:solidFill>
              </a:rPr>
              <a:t> pe </a:t>
            </a:r>
            <a:r>
              <a:rPr lang="en-US" dirty="0" err="1">
                <a:solidFill>
                  <a:srgbClr val="FF66CC"/>
                </a:solidFill>
              </a:rPr>
              <a:t>modificarea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modului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în</a:t>
            </a:r>
            <a:r>
              <a:rPr lang="en-US" dirty="0">
                <a:solidFill>
                  <a:srgbClr val="FF66CC"/>
                </a:solidFill>
              </a:rPr>
              <a:t> care o </a:t>
            </a:r>
            <a:r>
              <a:rPr lang="en-US" dirty="0" err="1">
                <a:solidFill>
                  <a:srgbClr val="FF66CC"/>
                </a:solidFill>
              </a:rPr>
              <a:t>populație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țintă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gândește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și</a:t>
            </a:r>
            <a:r>
              <a:rPr lang="en-US" dirty="0">
                <a:solidFill>
                  <a:srgbClr val="FF66CC"/>
                </a:solidFill>
              </a:rPr>
              <a:t>, </a:t>
            </a:r>
            <a:r>
              <a:rPr lang="en-US" dirty="0" err="1">
                <a:solidFill>
                  <a:srgbClr val="FF66CC"/>
                </a:solidFill>
              </a:rPr>
              <a:t>prin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aceasta</a:t>
            </a:r>
            <a:r>
              <a:rPr lang="en-US" dirty="0">
                <a:solidFill>
                  <a:srgbClr val="FF66CC"/>
                </a:solidFill>
              </a:rPr>
              <a:t>, a </a:t>
            </a:r>
            <a:r>
              <a:rPr lang="en-US" dirty="0" err="1">
                <a:solidFill>
                  <a:srgbClr val="FF66CC"/>
                </a:solidFill>
              </a:rPr>
              <a:t>modului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în</a:t>
            </a:r>
            <a:r>
              <a:rPr lang="en-US" dirty="0">
                <a:solidFill>
                  <a:srgbClr val="FF66CC"/>
                </a:solidFill>
              </a:rPr>
              <a:t> care </a:t>
            </a:r>
            <a:r>
              <a:rPr lang="en-US" dirty="0" err="1">
                <a:solidFill>
                  <a:srgbClr val="FF66CC"/>
                </a:solidFill>
              </a:rPr>
              <a:t>acționează</a:t>
            </a:r>
            <a:r>
              <a:rPr lang="en-US" dirty="0">
                <a:solidFill>
                  <a:srgbClr val="FF66CC"/>
                </a:solidFill>
              </a:rPr>
              <a:t>” (Backes &amp; Swab, 2019 ) </a:t>
            </a:r>
            <a:endParaRPr lang="ro-RO" dirty="0">
              <a:solidFill>
                <a:srgbClr val="FF66CC"/>
              </a:solidFill>
            </a:endParaRPr>
          </a:p>
          <a:p>
            <a:pPr marL="342900" indent="-342900" algn="ctr">
              <a:buAutoNum type="arabicPeriod"/>
            </a:pPr>
            <a:r>
              <a:rPr lang="en-US" dirty="0">
                <a:solidFill>
                  <a:srgbClr val="FF66CC"/>
                </a:solidFill>
              </a:rPr>
              <a:t>„</a:t>
            </a:r>
            <a:r>
              <a:rPr lang="en-US" dirty="0" err="1">
                <a:solidFill>
                  <a:srgbClr val="FF66CC"/>
                </a:solidFill>
              </a:rPr>
              <a:t>armarea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opiniei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publice</a:t>
            </a:r>
            <a:r>
              <a:rPr lang="en-US" dirty="0">
                <a:solidFill>
                  <a:srgbClr val="FF66CC"/>
                </a:solidFill>
              </a:rPr>
              <a:t>, de </a:t>
            </a:r>
            <a:r>
              <a:rPr lang="en-US" dirty="0" err="1">
                <a:solidFill>
                  <a:srgbClr val="FF66CC"/>
                </a:solidFill>
              </a:rPr>
              <a:t>către</a:t>
            </a:r>
            <a:r>
              <a:rPr lang="en-US" dirty="0">
                <a:solidFill>
                  <a:srgbClr val="FF66CC"/>
                </a:solidFill>
              </a:rPr>
              <a:t> o </a:t>
            </a:r>
            <a:r>
              <a:rPr lang="en-US" dirty="0" err="1">
                <a:solidFill>
                  <a:srgbClr val="FF66CC"/>
                </a:solidFill>
              </a:rPr>
              <a:t>entitate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externă</a:t>
            </a:r>
            <a:r>
              <a:rPr lang="en-US" dirty="0">
                <a:solidFill>
                  <a:srgbClr val="FF66CC"/>
                </a:solidFill>
              </a:rPr>
              <a:t>, </a:t>
            </a:r>
            <a:r>
              <a:rPr lang="en-US" dirty="0" err="1">
                <a:solidFill>
                  <a:srgbClr val="FF66CC"/>
                </a:solidFill>
              </a:rPr>
              <a:t>în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scopul</a:t>
            </a:r>
            <a:r>
              <a:rPr lang="en-US" dirty="0">
                <a:solidFill>
                  <a:srgbClr val="FF66CC"/>
                </a:solidFill>
              </a:rPr>
              <a:t> (1) de a </a:t>
            </a:r>
            <a:r>
              <a:rPr lang="en-US" dirty="0" err="1">
                <a:solidFill>
                  <a:srgbClr val="FF66CC"/>
                </a:solidFill>
              </a:rPr>
              <a:t>influența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politica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publică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și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guvernamentală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și</a:t>
            </a:r>
            <a:r>
              <a:rPr lang="en-US" dirty="0">
                <a:solidFill>
                  <a:srgbClr val="FF66CC"/>
                </a:solidFill>
              </a:rPr>
              <a:t> (2) de a </a:t>
            </a:r>
            <a:r>
              <a:rPr lang="en-US" dirty="0" err="1">
                <a:solidFill>
                  <a:srgbClr val="FF66CC"/>
                </a:solidFill>
              </a:rPr>
              <a:t>destabiliza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instituțiile</a:t>
            </a:r>
            <a:r>
              <a:rPr lang="en-US" dirty="0">
                <a:solidFill>
                  <a:srgbClr val="FF66CC"/>
                </a:solidFill>
              </a:rPr>
              <a:t> </a:t>
            </a:r>
            <a:r>
              <a:rPr lang="en-US" dirty="0" err="1">
                <a:solidFill>
                  <a:srgbClr val="FF66CC"/>
                </a:solidFill>
              </a:rPr>
              <a:t>publice</a:t>
            </a:r>
            <a:r>
              <a:rPr lang="en-US" dirty="0">
                <a:solidFill>
                  <a:srgbClr val="FF66CC"/>
                </a:solidFill>
              </a:rPr>
              <a:t>” (Bernal et al., 2020 , p. 10 )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A13C2-13F5-A1F9-CD45-FF34D91AD9B9}"/>
              </a:ext>
            </a:extLst>
          </p:cNvPr>
          <p:cNvSpPr txBox="1"/>
          <p:nvPr/>
        </p:nvSpPr>
        <p:spPr>
          <a:xfrm>
            <a:off x="3855988" y="4943061"/>
            <a:ext cx="809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9D0BC5"/>
                </a:solidFill>
              </a:rPr>
              <a:t>Componenta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en-US" dirty="0" err="1">
                <a:solidFill>
                  <a:srgbClr val="9D0BC5"/>
                </a:solidFill>
              </a:rPr>
              <a:t>cognitiv</a:t>
            </a:r>
            <a:r>
              <a:rPr lang="ro-RO" dirty="0">
                <a:solidFill>
                  <a:srgbClr val="9D0BC5"/>
                </a:solidFill>
              </a:rPr>
              <a:t>ă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ro-RO" dirty="0">
                <a:solidFill>
                  <a:srgbClr val="9D0BC5"/>
                </a:solidFill>
              </a:rPr>
              <a:t>reprezintă </a:t>
            </a:r>
            <a:r>
              <a:rPr lang="en-US" dirty="0">
                <a:solidFill>
                  <a:srgbClr val="9D0BC5"/>
                </a:solidFill>
              </a:rPr>
              <a:t>a </a:t>
            </a:r>
            <a:r>
              <a:rPr lang="en-US" dirty="0" err="1">
                <a:solidFill>
                  <a:srgbClr val="9D0BC5"/>
                </a:solidFill>
              </a:rPr>
              <a:t>treia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en-US" dirty="0" err="1">
                <a:solidFill>
                  <a:srgbClr val="9D0BC5"/>
                </a:solidFill>
              </a:rPr>
              <a:t>dimensiune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en-US" dirty="0" err="1">
                <a:solidFill>
                  <a:srgbClr val="9D0BC5"/>
                </a:solidFill>
              </a:rPr>
              <a:t>operațională</a:t>
            </a:r>
            <a:r>
              <a:rPr lang="ro-RO" dirty="0">
                <a:solidFill>
                  <a:srgbClr val="9D0BC5"/>
                </a:solidFill>
              </a:rPr>
              <a:t> a războiului</a:t>
            </a:r>
            <a:r>
              <a:rPr lang="en-US" dirty="0">
                <a:solidFill>
                  <a:srgbClr val="9D0BC5"/>
                </a:solidFill>
              </a:rPr>
              <a:t>,</a:t>
            </a:r>
            <a:endParaRPr lang="ro-RO" dirty="0">
              <a:solidFill>
                <a:srgbClr val="9D0BC5"/>
              </a:solidFill>
            </a:endParaRPr>
          </a:p>
          <a:p>
            <a:r>
              <a:rPr lang="ro-RO" dirty="0">
                <a:solidFill>
                  <a:srgbClr val="9D0BC5"/>
                </a:solidFill>
              </a:rPr>
              <a:t>alături de cea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en-US" dirty="0" err="1">
                <a:solidFill>
                  <a:srgbClr val="9D0BC5"/>
                </a:solidFill>
              </a:rPr>
              <a:t>cibernetic</a:t>
            </a:r>
            <a:r>
              <a:rPr lang="ro-RO" dirty="0">
                <a:solidFill>
                  <a:srgbClr val="9D0BC5"/>
                </a:solidFill>
              </a:rPr>
              <a:t>ă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en-US" dirty="0" err="1">
                <a:solidFill>
                  <a:srgbClr val="9D0BC5"/>
                </a:solidFill>
              </a:rPr>
              <a:t>si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en-US" dirty="0" err="1">
                <a:solidFill>
                  <a:srgbClr val="9D0BC5"/>
                </a:solidFill>
              </a:rPr>
              <a:t>ce</a:t>
            </a:r>
            <a:r>
              <a:rPr lang="ro-RO" dirty="0">
                <a:solidFill>
                  <a:srgbClr val="9D0BC5"/>
                </a:solidFill>
              </a:rPr>
              <a:t>a</a:t>
            </a:r>
            <a:r>
              <a:rPr lang="en-US" dirty="0">
                <a:solidFill>
                  <a:srgbClr val="9D0BC5"/>
                </a:solidFill>
              </a:rPr>
              <a:t> </a:t>
            </a:r>
            <a:r>
              <a:rPr lang="en-US" dirty="0" err="1">
                <a:solidFill>
                  <a:srgbClr val="9D0BC5"/>
                </a:solidFill>
              </a:rPr>
              <a:t>fizic</a:t>
            </a:r>
            <a:r>
              <a:rPr lang="ro-RO" dirty="0">
                <a:solidFill>
                  <a:srgbClr val="9D0BC5"/>
                </a:solidFill>
              </a:rPr>
              <a:t>ă</a:t>
            </a:r>
            <a:r>
              <a:rPr lang="en-US" dirty="0">
                <a:solidFill>
                  <a:srgbClr val="9D0BC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1453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4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4441</Words>
  <Application>Microsoft Office PowerPoint</Application>
  <PresentationFormat>Widescreen</PresentationFormat>
  <Paragraphs>300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Bell Gothic Std Black</vt:lpstr>
      <vt:lpstr>Calibri</vt:lpstr>
      <vt:lpstr>Times New Roman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Alida Monica Doriana BARBU</cp:lastModifiedBy>
  <cp:revision>81</cp:revision>
  <dcterms:created xsi:type="dcterms:W3CDTF">2020-01-20T05:08:00Z</dcterms:created>
  <dcterms:modified xsi:type="dcterms:W3CDTF">2023-11-22T10:06:30Z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1033-11.2.0.10152</vt:lpwstr>
  </property>
</Properties>
</file>